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9" r:id="rId1"/>
    <p:sldMasterId id="2147483711" r:id="rId2"/>
  </p:sldMasterIdLst>
  <p:notesMasterIdLst>
    <p:notesMasterId r:id="rId67"/>
  </p:notesMasterIdLst>
  <p:sldIdLst>
    <p:sldId id="256" r:id="rId3"/>
    <p:sldId id="874" r:id="rId4"/>
    <p:sldId id="855" r:id="rId5"/>
    <p:sldId id="881" r:id="rId6"/>
    <p:sldId id="390" r:id="rId7"/>
    <p:sldId id="391" r:id="rId8"/>
    <p:sldId id="856" r:id="rId9"/>
    <p:sldId id="524" r:id="rId10"/>
    <p:sldId id="392" r:id="rId11"/>
    <p:sldId id="387" r:id="rId12"/>
    <p:sldId id="375" r:id="rId13"/>
    <p:sldId id="771" r:id="rId14"/>
    <p:sldId id="772" r:id="rId15"/>
    <p:sldId id="359" r:id="rId16"/>
    <p:sldId id="859" r:id="rId17"/>
    <p:sldId id="360" r:id="rId18"/>
    <p:sldId id="361" r:id="rId19"/>
    <p:sldId id="885" r:id="rId20"/>
    <p:sldId id="403" r:id="rId21"/>
    <p:sldId id="393" r:id="rId22"/>
    <p:sldId id="400" r:id="rId23"/>
    <p:sldId id="865" r:id="rId24"/>
    <p:sldId id="866" r:id="rId25"/>
    <p:sldId id="870" r:id="rId26"/>
    <p:sldId id="401" r:id="rId27"/>
    <p:sldId id="867" r:id="rId28"/>
    <p:sldId id="868" r:id="rId29"/>
    <p:sldId id="869" r:id="rId30"/>
    <p:sldId id="886" r:id="rId31"/>
    <p:sldId id="882" r:id="rId32"/>
    <p:sldId id="402" r:id="rId33"/>
    <p:sldId id="887" r:id="rId34"/>
    <p:sldId id="888" r:id="rId35"/>
    <p:sldId id="404" r:id="rId36"/>
    <p:sldId id="368" r:id="rId37"/>
    <p:sldId id="369" r:id="rId38"/>
    <p:sldId id="370" r:id="rId39"/>
    <p:sldId id="871" r:id="rId40"/>
    <p:sldId id="872" r:id="rId41"/>
    <p:sldId id="873" r:id="rId42"/>
    <p:sldId id="875" r:id="rId43"/>
    <p:sldId id="876" r:id="rId44"/>
    <p:sldId id="407" r:id="rId45"/>
    <p:sldId id="406" r:id="rId46"/>
    <p:sldId id="877" r:id="rId47"/>
    <p:sldId id="889" r:id="rId48"/>
    <p:sldId id="883" r:id="rId49"/>
    <p:sldId id="878" r:id="rId50"/>
    <p:sldId id="860" r:id="rId51"/>
    <p:sldId id="861" r:id="rId52"/>
    <p:sldId id="354" r:id="rId53"/>
    <p:sldId id="862" r:id="rId54"/>
    <p:sldId id="356" r:id="rId55"/>
    <p:sldId id="879" r:id="rId56"/>
    <p:sldId id="418" r:id="rId57"/>
    <p:sldId id="858" r:id="rId58"/>
    <p:sldId id="419" r:id="rId59"/>
    <p:sldId id="420" r:id="rId60"/>
    <p:sldId id="421" r:id="rId61"/>
    <p:sldId id="423" r:id="rId62"/>
    <p:sldId id="890" r:id="rId63"/>
    <p:sldId id="424" r:id="rId64"/>
    <p:sldId id="884" r:id="rId65"/>
    <p:sldId id="505" r:id="rId6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BEDF6"/>
    <a:srgbClr val="004832"/>
    <a:srgbClr val="02BFC4"/>
    <a:srgbClr val="F8766D"/>
    <a:srgbClr val="F7CB2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52"/>
    <p:restoredTop sz="95994"/>
  </p:normalViewPr>
  <p:slideViewPr>
    <p:cSldViewPr snapToGrid="0">
      <p:cViewPr>
        <p:scale>
          <a:sx n="90" d="100"/>
          <a:sy n="90" d="100"/>
        </p:scale>
        <p:origin x="1240" y="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presProps" Target="presProps.xml"/><Relationship Id="rId7" Type="http://schemas.openxmlformats.org/officeDocument/2006/relationships/slide" Target="slides/slide5.xml"/><Relationship Id="rId71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microsoft.com/office/2016/11/relationships/changesInfo" Target="changesInfos/changesInfo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icky Wakim" userId="63a62853-8dd4-431b-8872-ecc2181a70d8" providerId="ADAL" clId="{EA6A5C86-585B-B04A-81AE-515C7B704B29}"/>
    <pc:docChg chg="undo custSel addSld delSld modSld sldOrd">
      <pc:chgData name="Nicky Wakim" userId="63a62853-8dd4-431b-8872-ecc2181a70d8" providerId="ADAL" clId="{EA6A5C86-585B-B04A-81AE-515C7B704B29}" dt="2023-05-03T19:05:07.193" v="3384" actId="113"/>
      <pc:docMkLst>
        <pc:docMk/>
      </pc:docMkLst>
      <pc:sldChg chg="modSp mod">
        <pc:chgData name="Nicky Wakim" userId="63a62853-8dd4-431b-8872-ecc2181a70d8" providerId="ADAL" clId="{EA6A5C86-585B-B04A-81AE-515C7B704B29}" dt="2023-05-03T16:43:25.852" v="224" actId="20577"/>
        <pc:sldMkLst>
          <pc:docMk/>
          <pc:sldMk cId="545430463" sldId="354"/>
        </pc:sldMkLst>
        <pc:spChg chg="mod">
          <ac:chgData name="Nicky Wakim" userId="63a62853-8dd4-431b-8872-ecc2181a70d8" providerId="ADAL" clId="{EA6A5C86-585B-B04A-81AE-515C7B704B29}" dt="2023-05-03T16:42:50.727" v="192" actId="113"/>
          <ac:spMkLst>
            <pc:docMk/>
            <pc:sldMk cId="545430463" sldId="354"/>
            <ac:spMk id="2" creationId="{00000000-0000-0000-0000-000000000000}"/>
          </ac:spMkLst>
        </pc:spChg>
        <pc:spChg chg="mod">
          <ac:chgData name="Nicky Wakim" userId="63a62853-8dd4-431b-8872-ecc2181a70d8" providerId="ADAL" clId="{EA6A5C86-585B-B04A-81AE-515C7B704B29}" dt="2023-05-03T16:43:25.852" v="224" actId="20577"/>
          <ac:spMkLst>
            <pc:docMk/>
            <pc:sldMk cId="545430463" sldId="354"/>
            <ac:spMk id="3" creationId="{00000000-0000-0000-0000-000000000000}"/>
          </ac:spMkLst>
        </pc:spChg>
      </pc:sldChg>
      <pc:sldChg chg="modSp mod">
        <pc:chgData name="Nicky Wakim" userId="63a62853-8dd4-431b-8872-ecc2181a70d8" providerId="ADAL" clId="{EA6A5C86-585B-B04A-81AE-515C7B704B29}" dt="2023-05-03T18:33:00.196" v="3098" actId="20577"/>
        <pc:sldMkLst>
          <pc:docMk/>
          <pc:sldMk cId="834843990" sldId="356"/>
        </pc:sldMkLst>
        <pc:spChg chg="mod">
          <ac:chgData name="Nicky Wakim" userId="63a62853-8dd4-431b-8872-ecc2181a70d8" providerId="ADAL" clId="{EA6A5C86-585B-B04A-81AE-515C7B704B29}" dt="2023-05-03T17:01:20.449" v="948" actId="20577"/>
          <ac:spMkLst>
            <pc:docMk/>
            <pc:sldMk cId="834843990" sldId="356"/>
            <ac:spMk id="2" creationId="{00000000-0000-0000-0000-000000000000}"/>
          </ac:spMkLst>
        </pc:spChg>
        <pc:spChg chg="mod">
          <ac:chgData name="Nicky Wakim" userId="63a62853-8dd4-431b-8872-ecc2181a70d8" providerId="ADAL" clId="{EA6A5C86-585B-B04A-81AE-515C7B704B29}" dt="2023-05-03T18:33:00.196" v="3098" actId="20577"/>
          <ac:spMkLst>
            <pc:docMk/>
            <pc:sldMk cId="834843990" sldId="356"/>
            <ac:spMk id="3" creationId="{00000000-0000-0000-0000-000000000000}"/>
          </ac:spMkLst>
        </pc:spChg>
      </pc:sldChg>
      <pc:sldChg chg="modSp mod">
        <pc:chgData name="Nicky Wakim" userId="63a62853-8dd4-431b-8872-ecc2181a70d8" providerId="ADAL" clId="{EA6A5C86-585B-B04A-81AE-515C7B704B29}" dt="2023-05-03T17:37:12.065" v="2571" actId="20577"/>
        <pc:sldMkLst>
          <pc:docMk/>
          <pc:sldMk cId="2220656445" sldId="403"/>
        </pc:sldMkLst>
        <pc:spChg chg="mod">
          <ac:chgData name="Nicky Wakim" userId="63a62853-8dd4-431b-8872-ecc2181a70d8" providerId="ADAL" clId="{EA6A5C86-585B-B04A-81AE-515C7B704B29}" dt="2023-05-03T17:37:12.065" v="2571" actId="20577"/>
          <ac:spMkLst>
            <pc:docMk/>
            <pc:sldMk cId="2220656445" sldId="403"/>
            <ac:spMk id="3" creationId="{00000000-0000-0000-0000-000000000000}"/>
          </ac:spMkLst>
        </pc:spChg>
      </pc:sldChg>
      <pc:sldChg chg="ord">
        <pc:chgData name="Nicky Wakim" userId="63a62853-8dd4-431b-8872-ecc2181a70d8" providerId="ADAL" clId="{EA6A5C86-585B-B04A-81AE-515C7B704B29}" dt="2023-05-03T18:18:51.569" v="2762" actId="20578"/>
        <pc:sldMkLst>
          <pc:docMk/>
          <pc:sldMk cId="1493008956" sldId="404"/>
        </pc:sldMkLst>
      </pc:sldChg>
      <pc:sldChg chg="modSp mod">
        <pc:chgData name="Nicky Wakim" userId="63a62853-8dd4-431b-8872-ecc2181a70d8" providerId="ADAL" clId="{EA6A5C86-585B-B04A-81AE-515C7B704B29}" dt="2023-05-03T17:10:54.774" v="1415" actId="14100"/>
        <pc:sldMkLst>
          <pc:docMk/>
          <pc:sldMk cId="1977495738" sldId="418"/>
        </pc:sldMkLst>
        <pc:spChg chg="mod">
          <ac:chgData name="Nicky Wakim" userId="63a62853-8dd4-431b-8872-ecc2181a70d8" providerId="ADAL" clId="{EA6A5C86-585B-B04A-81AE-515C7B704B29}" dt="2023-05-03T17:10:54.774" v="1415" actId="14100"/>
          <ac:spMkLst>
            <pc:docMk/>
            <pc:sldMk cId="1977495738" sldId="418"/>
            <ac:spMk id="3" creationId="{00000000-0000-0000-0000-000000000000}"/>
          </ac:spMkLst>
        </pc:spChg>
      </pc:sldChg>
      <pc:sldChg chg="modSp mod">
        <pc:chgData name="Nicky Wakim" userId="63a62853-8dd4-431b-8872-ecc2181a70d8" providerId="ADAL" clId="{EA6A5C86-585B-B04A-81AE-515C7B704B29}" dt="2023-05-03T17:13:50.384" v="1596" actId="113"/>
        <pc:sldMkLst>
          <pc:docMk/>
          <pc:sldMk cId="3128954858" sldId="419"/>
        </pc:sldMkLst>
        <pc:spChg chg="mod">
          <ac:chgData name="Nicky Wakim" userId="63a62853-8dd4-431b-8872-ecc2181a70d8" providerId="ADAL" clId="{EA6A5C86-585B-B04A-81AE-515C7B704B29}" dt="2023-05-03T17:13:50.384" v="1596" actId="113"/>
          <ac:spMkLst>
            <pc:docMk/>
            <pc:sldMk cId="3128954858" sldId="419"/>
            <ac:spMk id="3" creationId="{00000000-0000-0000-0000-000000000000}"/>
          </ac:spMkLst>
        </pc:spChg>
      </pc:sldChg>
      <pc:sldChg chg="modSp mod">
        <pc:chgData name="Nicky Wakim" userId="63a62853-8dd4-431b-8872-ecc2181a70d8" providerId="ADAL" clId="{EA6A5C86-585B-B04A-81AE-515C7B704B29}" dt="2023-05-03T18:33:15.942" v="3099" actId="207"/>
        <pc:sldMkLst>
          <pc:docMk/>
          <pc:sldMk cId="4242738406" sldId="420"/>
        </pc:sldMkLst>
        <pc:spChg chg="mod">
          <ac:chgData name="Nicky Wakim" userId="63a62853-8dd4-431b-8872-ecc2181a70d8" providerId="ADAL" clId="{EA6A5C86-585B-B04A-81AE-515C7B704B29}" dt="2023-05-03T18:33:15.942" v="3099" actId="207"/>
          <ac:spMkLst>
            <pc:docMk/>
            <pc:sldMk cId="4242738406" sldId="420"/>
            <ac:spMk id="3" creationId="{00000000-0000-0000-0000-000000000000}"/>
          </ac:spMkLst>
        </pc:spChg>
      </pc:sldChg>
      <pc:sldChg chg="modSp mod">
        <pc:chgData name="Nicky Wakim" userId="63a62853-8dd4-431b-8872-ecc2181a70d8" providerId="ADAL" clId="{EA6A5C86-585B-B04A-81AE-515C7B704B29}" dt="2023-05-03T18:33:21.245" v="3100" actId="207"/>
        <pc:sldMkLst>
          <pc:docMk/>
          <pc:sldMk cId="3047361399" sldId="421"/>
        </pc:sldMkLst>
        <pc:spChg chg="mod">
          <ac:chgData name="Nicky Wakim" userId="63a62853-8dd4-431b-8872-ecc2181a70d8" providerId="ADAL" clId="{EA6A5C86-585B-B04A-81AE-515C7B704B29}" dt="2023-05-03T17:23:47.035" v="1937" actId="20577"/>
          <ac:spMkLst>
            <pc:docMk/>
            <pc:sldMk cId="3047361399" sldId="421"/>
            <ac:spMk id="2" creationId="{00000000-0000-0000-0000-000000000000}"/>
          </ac:spMkLst>
        </pc:spChg>
        <pc:spChg chg="mod">
          <ac:chgData name="Nicky Wakim" userId="63a62853-8dd4-431b-8872-ecc2181a70d8" providerId="ADAL" clId="{EA6A5C86-585B-B04A-81AE-515C7B704B29}" dt="2023-05-03T18:33:21.245" v="3100" actId="207"/>
          <ac:spMkLst>
            <pc:docMk/>
            <pc:sldMk cId="3047361399" sldId="421"/>
            <ac:spMk id="3" creationId="{00000000-0000-0000-0000-000000000000}"/>
          </ac:spMkLst>
        </pc:spChg>
      </pc:sldChg>
      <pc:sldChg chg="modSp del mod">
        <pc:chgData name="Nicky Wakim" userId="63a62853-8dd4-431b-8872-ecc2181a70d8" providerId="ADAL" clId="{EA6A5C86-585B-B04A-81AE-515C7B704B29}" dt="2023-05-03T17:23:41.463" v="1934" actId="2696"/>
        <pc:sldMkLst>
          <pc:docMk/>
          <pc:sldMk cId="4092164803" sldId="422"/>
        </pc:sldMkLst>
        <pc:spChg chg="mod">
          <ac:chgData name="Nicky Wakim" userId="63a62853-8dd4-431b-8872-ecc2181a70d8" providerId="ADAL" clId="{EA6A5C86-585B-B04A-81AE-515C7B704B29}" dt="2023-05-03T17:19:36.254" v="1918" actId="20577"/>
          <ac:spMkLst>
            <pc:docMk/>
            <pc:sldMk cId="4092164803" sldId="422"/>
            <ac:spMk id="3" creationId="{00000000-0000-0000-0000-000000000000}"/>
          </ac:spMkLst>
        </pc:spChg>
      </pc:sldChg>
      <pc:sldChg chg="modSp mod">
        <pc:chgData name="Nicky Wakim" userId="63a62853-8dd4-431b-8872-ecc2181a70d8" providerId="ADAL" clId="{EA6A5C86-585B-B04A-81AE-515C7B704B29}" dt="2023-05-03T17:26:18.589" v="2130" actId="207"/>
        <pc:sldMkLst>
          <pc:docMk/>
          <pc:sldMk cId="1501054404" sldId="423"/>
        </pc:sldMkLst>
        <pc:spChg chg="mod">
          <ac:chgData name="Nicky Wakim" userId="63a62853-8dd4-431b-8872-ecc2181a70d8" providerId="ADAL" clId="{EA6A5C86-585B-B04A-81AE-515C7B704B29}" dt="2023-05-03T17:20:03.031" v="1919" actId="20577"/>
          <ac:spMkLst>
            <pc:docMk/>
            <pc:sldMk cId="1501054404" sldId="423"/>
            <ac:spMk id="2" creationId="{00000000-0000-0000-0000-000000000000}"/>
          </ac:spMkLst>
        </pc:spChg>
        <pc:spChg chg="mod">
          <ac:chgData name="Nicky Wakim" userId="63a62853-8dd4-431b-8872-ecc2181a70d8" providerId="ADAL" clId="{EA6A5C86-585B-B04A-81AE-515C7B704B29}" dt="2023-05-03T17:26:18.589" v="2130" actId="207"/>
          <ac:spMkLst>
            <pc:docMk/>
            <pc:sldMk cId="1501054404" sldId="423"/>
            <ac:spMk id="3" creationId="{00000000-0000-0000-0000-000000000000}"/>
          </ac:spMkLst>
        </pc:spChg>
      </pc:sldChg>
      <pc:sldChg chg="modSp mod">
        <pc:chgData name="Nicky Wakim" userId="63a62853-8dd4-431b-8872-ecc2181a70d8" providerId="ADAL" clId="{EA6A5C86-585B-B04A-81AE-515C7B704B29}" dt="2023-05-03T17:26:49.197" v="2136" actId="14100"/>
        <pc:sldMkLst>
          <pc:docMk/>
          <pc:sldMk cId="1210335434" sldId="424"/>
        </pc:sldMkLst>
        <pc:spChg chg="mod">
          <ac:chgData name="Nicky Wakim" userId="63a62853-8dd4-431b-8872-ecc2181a70d8" providerId="ADAL" clId="{EA6A5C86-585B-B04A-81AE-515C7B704B29}" dt="2023-05-03T17:26:49.197" v="2136" actId="14100"/>
          <ac:spMkLst>
            <pc:docMk/>
            <pc:sldMk cId="1210335434" sldId="424"/>
            <ac:spMk id="3" creationId="{00000000-0000-0000-0000-000000000000}"/>
          </ac:spMkLst>
        </pc:spChg>
      </pc:sldChg>
      <pc:sldChg chg="modSp mod">
        <pc:chgData name="Nicky Wakim" userId="63a62853-8dd4-431b-8872-ecc2181a70d8" providerId="ADAL" clId="{EA6A5C86-585B-B04A-81AE-515C7B704B29}" dt="2023-05-03T17:36:19.601" v="2570" actId="255"/>
        <pc:sldMkLst>
          <pc:docMk/>
          <pc:sldMk cId="352516574" sldId="505"/>
        </pc:sldMkLst>
        <pc:spChg chg="mod">
          <ac:chgData name="Nicky Wakim" userId="63a62853-8dd4-431b-8872-ecc2181a70d8" providerId="ADAL" clId="{EA6A5C86-585B-B04A-81AE-515C7B704B29}" dt="2023-05-03T17:36:19.601" v="2570" actId="255"/>
          <ac:spMkLst>
            <pc:docMk/>
            <pc:sldMk cId="352516574" sldId="505"/>
            <ac:spMk id="3" creationId="{72E40663-FF60-23EF-198C-6F472582C443}"/>
          </ac:spMkLst>
        </pc:spChg>
      </pc:sldChg>
      <pc:sldChg chg="modSp mod">
        <pc:chgData name="Nicky Wakim" userId="63a62853-8dd4-431b-8872-ecc2181a70d8" providerId="ADAL" clId="{EA6A5C86-585B-B04A-81AE-515C7B704B29}" dt="2023-05-03T17:34:25.294" v="2489" actId="255"/>
        <pc:sldMkLst>
          <pc:docMk/>
          <pc:sldMk cId="2664054684" sldId="855"/>
        </pc:sldMkLst>
        <pc:spChg chg="mod">
          <ac:chgData name="Nicky Wakim" userId="63a62853-8dd4-431b-8872-ecc2181a70d8" providerId="ADAL" clId="{EA6A5C86-585B-B04A-81AE-515C7B704B29}" dt="2023-05-03T17:34:25.294" v="2489" actId="255"/>
          <ac:spMkLst>
            <pc:docMk/>
            <pc:sldMk cId="2664054684" sldId="855"/>
            <ac:spMk id="6" creationId="{5919EB8F-F071-F2F0-9A67-B8183C2CD024}"/>
          </ac:spMkLst>
        </pc:spChg>
      </pc:sldChg>
      <pc:sldChg chg="modSp mod">
        <pc:chgData name="Nicky Wakim" userId="63a62853-8dd4-431b-8872-ecc2181a70d8" providerId="ADAL" clId="{EA6A5C86-585B-B04A-81AE-515C7B704B29}" dt="2023-05-03T17:29:28.058" v="2150" actId="207"/>
        <pc:sldMkLst>
          <pc:docMk/>
          <pc:sldMk cId="2054805636" sldId="856"/>
        </pc:sldMkLst>
        <pc:spChg chg="mod">
          <ac:chgData name="Nicky Wakim" userId="63a62853-8dd4-431b-8872-ecc2181a70d8" providerId="ADAL" clId="{EA6A5C86-585B-B04A-81AE-515C7B704B29}" dt="2023-05-03T17:29:28.058" v="2150" actId="207"/>
          <ac:spMkLst>
            <pc:docMk/>
            <pc:sldMk cId="2054805636" sldId="856"/>
            <ac:spMk id="3" creationId="{00000000-0000-0000-0000-000000000000}"/>
          </ac:spMkLst>
        </pc:spChg>
      </pc:sldChg>
      <pc:sldChg chg="del">
        <pc:chgData name="Nicky Wakim" userId="63a62853-8dd4-431b-8872-ecc2181a70d8" providerId="ADAL" clId="{EA6A5C86-585B-B04A-81AE-515C7B704B29}" dt="2023-05-03T17:35:19.962" v="2502" actId="2696"/>
        <pc:sldMkLst>
          <pc:docMk/>
          <pc:sldMk cId="3581773615" sldId="857"/>
        </pc:sldMkLst>
      </pc:sldChg>
      <pc:sldChg chg="modSp">
        <pc:chgData name="Nicky Wakim" userId="63a62853-8dd4-431b-8872-ecc2181a70d8" providerId="ADAL" clId="{EA6A5C86-585B-B04A-81AE-515C7B704B29}" dt="2023-05-03T17:12:21.514" v="1423" actId="20577"/>
        <pc:sldMkLst>
          <pc:docMk/>
          <pc:sldMk cId="3400174999" sldId="858"/>
        </pc:sldMkLst>
        <pc:spChg chg="mod">
          <ac:chgData name="Nicky Wakim" userId="63a62853-8dd4-431b-8872-ecc2181a70d8" providerId="ADAL" clId="{EA6A5C86-585B-B04A-81AE-515C7B704B29}" dt="2023-05-03T17:12:21.514" v="1423" actId="20577"/>
          <ac:spMkLst>
            <pc:docMk/>
            <pc:sldMk cId="3400174999" sldId="858"/>
            <ac:spMk id="3" creationId="{00000000-0000-0000-0000-000000000000}"/>
          </ac:spMkLst>
        </pc:spChg>
      </pc:sldChg>
      <pc:sldChg chg="modSp mod">
        <pc:chgData name="Nicky Wakim" userId="63a62853-8dd4-431b-8872-ecc2181a70d8" providerId="ADAL" clId="{EA6A5C86-585B-B04A-81AE-515C7B704B29}" dt="2023-05-03T16:26:50.245" v="11" actId="20577"/>
        <pc:sldMkLst>
          <pc:docMk/>
          <pc:sldMk cId="818825357" sldId="860"/>
        </pc:sldMkLst>
        <pc:spChg chg="mod">
          <ac:chgData name="Nicky Wakim" userId="63a62853-8dd4-431b-8872-ecc2181a70d8" providerId="ADAL" clId="{EA6A5C86-585B-B04A-81AE-515C7B704B29}" dt="2023-05-03T16:26:50.245" v="11" actId="20577"/>
          <ac:spMkLst>
            <pc:docMk/>
            <pc:sldMk cId="818825357" sldId="860"/>
            <ac:spMk id="6" creationId="{A6C02136-B44E-D089-E311-29EB0DFF6530}"/>
          </ac:spMkLst>
        </pc:spChg>
      </pc:sldChg>
      <pc:sldChg chg="modSp mod">
        <pc:chgData name="Nicky Wakim" userId="63a62853-8dd4-431b-8872-ecc2181a70d8" providerId="ADAL" clId="{EA6A5C86-585B-B04A-81AE-515C7B704B29}" dt="2023-05-03T16:42:35.097" v="191" actId="27636"/>
        <pc:sldMkLst>
          <pc:docMk/>
          <pc:sldMk cId="3366870937" sldId="861"/>
        </pc:sldMkLst>
        <pc:spChg chg="mod">
          <ac:chgData name="Nicky Wakim" userId="63a62853-8dd4-431b-8872-ecc2181a70d8" providerId="ADAL" clId="{EA6A5C86-585B-B04A-81AE-515C7B704B29}" dt="2023-05-03T16:42:35.097" v="191" actId="27636"/>
          <ac:spMkLst>
            <pc:docMk/>
            <pc:sldMk cId="3366870937" sldId="861"/>
            <ac:spMk id="6" creationId="{A6C02136-B44E-D089-E311-29EB0DFF6530}"/>
          </ac:spMkLst>
        </pc:spChg>
      </pc:sldChg>
      <pc:sldChg chg="del">
        <pc:chgData name="Nicky Wakim" userId="63a62853-8dd4-431b-8872-ecc2181a70d8" providerId="ADAL" clId="{EA6A5C86-585B-B04A-81AE-515C7B704B29}" dt="2023-05-03T17:43:39.961" v="2575" actId="2696"/>
        <pc:sldMkLst>
          <pc:docMk/>
          <pc:sldMk cId="2971052528" sldId="863"/>
        </pc:sldMkLst>
      </pc:sldChg>
      <pc:sldChg chg="del">
        <pc:chgData name="Nicky Wakim" userId="63a62853-8dd4-431b-8872-ecc2181a70d8" providerId="ADAL" clId="{EA6A5C86-585B-B04A-81AE-515C7B704B29}" dt="2023-05-03T17:35:31.683" v="2506" actId="2696"/>
        <pc:sldMkLst>
          <pc:docMk/>
          <pc:sldMk cId="4102945150" sldId="864"/>
        </pc:sldMkLst>
      </pc:sldChg>
      <pc:sldChg chg="addSp delSp mod">
        <pc:chgData name="Nicky Wakim" userId="63a62853-8dd4-431b-8872-ecc2181a70d8" providerId="ADAL" clId="{EA6A5C86-585B-B04A-81AE-515C7B704B29}" dt="2023-05-03T17:45:35.052" v="2577" actId="22"/>
        <pc:sldMkLst>
          <pc:docMk/>
          <pc:sldMk cId="793715132" sldId="869"/>
        </pc:sldMkLst>
        <pc:spChg chg="add del">
          <ac:chgData name="Nicky Wakim" userId="63a62853-8dd4-431b-8872-ecc2181a70d8" providerId="ADAL" clId="{EA6A5C86-585B-B04A-81AE-515C7B704B29}" dt="2023-05-03T17:45:35.052" v="2577" actId="22"/>
          <ac:spMkLst>
            <pc:docMk/>
            <pc:sldMk cId="793715132" sldId="869"/>
            <ac:spMk id="23" creationId="{49F1E0B2-8588-F5D9-E7FD-15095CF1EE37}"/>
          </ac:spMkLst>
        </pc:spChg>
      </pc:sldChg>
      <pc:sldChg chg="modSp mod">
        <pc:chgData name="Nicky Wakim" userId="63a62853-8dd4-431b-8872-ecc2181a70d8" providerId="ADAL" clId="{EA6A5C86-585B-B04A-81AE-515C7B704B29}" dt="2023-05-03T19:05:07.193" v="3384" actId="113"/>
        <pc:sldMkLst>
          <pc:docMk/>
          <pc:sldMk cId="980126098" sldId="874"/>
        </pc:sldMkLst>
        <pc:spChg chg="mod">
          <ac:chgData name="Nicky Wakim" userId="63a62853-8dd4-431b-8872-ecc2181a70d8" providerId="ADAL" clId="{EA6A5C86-585B-B04A-81AE-515C7B704B29}" dt="2023-05-03T19:05:07.193" v="3384" actId="113"/>
          <ac:spMkLst>
            <pc:docMk/>
            <pc:sldMk cId="980126098" sldId="874"/>
            <ac:spMk id="6" creationId="{68EAE14E-8D77-3549-7DE6-D8B1B2DDAEB1}"/>
          </ac:spMkLst>
        </pc:spChg>
      </pc:sldChg>
      <pc:sldChg chg="modSp">
        <pc:chgData name="Nicky Wakim" userId="63a62853-8dd4-431b-8872-ecc2181a70d8" providerId="ADAL" clId="{EA6A5C86-585B-B04A-81AE-515C7B704B29}" dt="2023-05-03T18:09:56.482" v="2591" actId="20577"/>
        <pc:sldMkLst>
          <pc:docMk/>
          <pc:sldMk cId="3821967327" sldId="876"/>
        </pc:sldMkLst>
        <pc:spChg chg="mod">
          <ac:chgData name="Nicky Wakim" userId="63a62853-8dd4-431b-8872-ecc2181a70d8" providerId="ADAL" clId="{EA6A5C86-585B-B04A-81AE-515C7B704B29}" dt="2023-05-03T18:09:56.482" v="2591" actId="20577"/>
          <ac:spMkLst>
            <pc:docMk/>
            <pc:sldMk cId="3821967327" sldId="876"/>
            <ac:spMk id="6" creationId="{DC9882E1-F4BC-F445-6B37-303F11273DAD}"/>
          </ac:spMkLst>
        </pc:spChg>
      </pc:sldChg>
      <pc:sldChg chg="addSp modSp">
        <pc:chgData name="Nicky Wakim" userId="63a62853-8dd4-431b-8872-ecc2181a70d8" providerId="ADAL" clId="{EA6A5C86-585B-B04A-81AE-515C7B704B29}" dt="2023-05-03T18:28:19.254" v="3094" actId="164"/>
        <pc:sldMkLst>
          <pc:docMk/>
          <pc:sldMk cId="64325398" sldId="877"/>
        </pc:sldMkLst>
        <pc:spChg chg="mod">
          <ac:chgData name="Nicky Wakim" userId="63a62853-8dd4-431b-8872-ecc2181a70d8" providerId="ADAL" clId="{EA6A5C86-585B-B04A-81AE-515C7B704B29}" dt="2023-05-03T18:28:19.254" v="3094" actId="164"/>
          <ac:spMkLst>
            <pc:docMk/>
            <pc:sldMk cId="64325398" sldId="877"/>
            <ac:spMk id="9" creationId="{400EF5C1-1C95-888B-FCB8-38764F57055D}"/>
          </ac:spMkLst>
        </pc:spChg>
        <pc:spChg chg="mod">
          <ac:chgData name="Nicky Wakim" userId="63a62853-8dd4-431b-8872-ecc2181a70d8" providerId="ADAL" clId="{EA6A5C86-585B-B04A-81AE-515C7B704B29}" dt="2023-05-03T18:28:19.254" v="3094" actId="164"/>
          <ac:spMkLst>
            <pc:docMk/>
            <pc:sldMk cId="64325398" sldId="877"/>
            <ac:spMk id="10" creationId="{F2E00840-C98E-CF73-42FC-3C9494644543}"/>
          </ac:spMkLst>
        </pc:spChg>
        <pc:grpChg chg="add mod">
          <ac:chgData name="Nicky Wakim" userId="63a62853-8dd4-431b-8872-ecc2181a70d8" providerId="ADAL" clId="{EA6A5C86-585B-B04A-81AE-515C7B704B29}" dt="2023-05-03T18:28:19.254" v="3094" actId="164"/>
          <ac:grpSpMkLst>
            <pc:docMk/>
            <pc:sldMk cId="64325398" sldId="877"/>
            <ac:grpSpMk id="7" creationId="{FC1D5CF6-7604-9846-19D3-5BB64497DF10}"/>
          </ac:grpSpMkLst>
        </pc:grpChg>
        <pc:picChg chg="mod">
          <ac:chgData name="Nicky Wakim" userId="63a62853-8dd4-431b-8872-ecc2181a70d8" providerId="ADAL" clId="{EA6A5C86-585B-B04A-81AE-515C7B704B29}" dt="2023-05-03T18:28:19.254" v="3094" actId="164"/>
          <ac:picMkLst>
            <pc:docMk/>
            <pc:sldMk cId="64325398" sldId="877"/>
            <ac:picMk id="8" creationId="{9AF390B4-7565-1F3B-346D-68B88E6B085A}"/>
          </ac:picMkLst>
        </pc:picChg>
      </pc:sldChg>
      <pc:sldChg chg="addSp delSp modSp new mod">
        <pc:chgData name="Nicky Wakim" userId="63a62853-8dd4-431b-8872-ecc2181a70d8" providerId="ADAL" clId="{EA6A5C86-585B-B04A-81AE-515C7B704B29}" dt="2023-05-03T16:54:50.246" v="433" actId="207"/>
        <pc:sldMkLst>
          <pc:docMk/>
          <pc:sldMk cId="3310428849" sldId="878"/>
        </pc:sldMkLst>
        <pc:spChg chg="add del mod">
          <ac:chgData name="Nicky Wakim" userId="63a62853-8dd4-431b-8872-ecc2181a70d8" providerId="ADAL" clId="{EA6A5C86-585B-B04A-81AE-515C7B704B29}" dt="2023-05-03T16:50:35.874" v="330" actId="478"/>
          <ac:spMkLst>
            <pc:docMk/>
            <pc:sldMk cId="3310428849" sldId="878"/>
            <ac:spMk id="5" creationId="{AE4DDD82-0E69-54DA-9044-7A35940DB8AF}"/>
          </ac:spMkLst>
        </pc:spChg>
        <pc:spChg chg="add mod">
          <ac:chgData name="Nicky Wakim" userId="63a62853-8dd4-431b-8872-ecc2181a70d8" providerId="ADAL" clId="{EA6A5C86-585B-B04A-81AE-515C7B704B29}" dt="2023-05-03T16:54:50.246" v="433" actId="207"/>
          <ac:spMkLst>
            <pc:docMk/>
            <pc:sldMk cId="3310428849" sldId="878"/>
            <ac:spMk id="6" creationId="{A3106CC7-1344-9289-9FAA-954CA4DC0DC1}"/>
          </ac:spMkLst>
        </pc:spChg>
        <pc:spChg chg="add mod">
          <ac:chgData name="Nicky Wakim" userId="63a62853-8dd4-431b-8872-ecc2181a70d8" providerId="ADAL" clId="{EA6A5C86-585B-B04A-81AE-515C7B704B29}" dt="2023-05-03T16:54:01.117" v="427" actId="164"/>
          <ac:spMkLst>
            <pc:docMk/>
            <pc:sldMk cId="3310428849" sldId="878"/>
            <ac:spMk id="7" creationId="{E308B315-2235-283F-817D-353F4AEED817}"/>
          </ac:spMkLst>
        </pc:spChg>
        <pc:grpChg chg="add mod">
          <ac:chgData name="Nicky Wakim" userId="63a62853-8dd4-431b-8872-ecc2181a70d8" providerId="ADAL" clId="{EA6A5C86-585B-B04A-81AE-515C7B704B29}" dt="2023-05-03T16:54:01.117" v="427" actId="164"/>
          <ac:grpSpMkLst>
            <pc:docMk/>
            <pc:sldMk cId="3310428849" sldId="878"/>
            <ac:grpSpMk id="8" creationId="{A3DEA128-1AFE-1C81-0A00-A0072132D44E}"/>
          </ac:grpSpMkLst>
        </pc:grpChg>
      </pc:sldChg>
      <pc:sldChg chg="modSp add mod">
        <pc:chgData name="Nicky Wakim" userId="63a62853-8dd4-431b-8872-ecc2181a70d8" providerId="ADAL" clId="{EA6A5C86-585B-B04A-81AE-515C7B704B29}" dt="2023-05-03T17:01:48.934" v="1035" actId="20577"/>
        <pc:sldMkLst>
          <pc:docMk/>
          <pc:sldMk cId="3123906623" sldId="879"/>
        </pc:sldMkLst>
        <pc:spChg chg="mod">
          <ac:chgData name="Nicky Wakim" userId="63a62853-8dd4-431b-8872-ecc2181a70d8" providerId="ADAL" clId="{EA6A5C86-585B-B04A-81AE-515C7B704B29}" dt="2023-05-03T17:01:17.014" v="944" actId="20577"/>
          <ac:spMkLst>
            <pc:docMk/>
            <pc:sldMk cId="3123906623" sldId="879"/>
            <ac:spMk id="2" creationId="{00000000-0000-0000-0000-000000000000}"/>
          </ac:spMkLst>
        </pc:spChg>
        <pc:spChg chg="mod">
          <ac:chgData name="Nicky Wakim" userId="63a62853-8dd4-431b-8872-ecc2181a70d8" providerId="ADAL" clId="{EA6A5C86-585B-B04A-81AE-515C7B704B29}" dt="2023-05-03T17:01:48.934" v="1035" actId="20577"/>
          <ac:spMkLst>
            <pc:docMk/>
            <pc:sldMk cId="3123906623" sldId="879"/>
            <ac:spMk id="3" creationId="{00000000-0000-0000-0000-000000000000}"/>
          </ac:spMkLst>
        </pc:spChg>
      </pc:sldChg>
      <pc:sldChg chg="new del">
        <pc:chgData name="Nicky Wakim" userId="63a62853-8dd4-431b-8872-ecc2181a70d8" providerId="ADAL" clId="{EA6A5C86-585B-B04A-81AE-515C7B704B29}" dt="2023-05-03T17:35:02.277" v="2496" actId="2696"/>
        <pc:sldMkLst>
          <pc:docMk/>
          <pc:sldMk cId="1676651668" sldId="880"/>
        </pc:sldMkLst>
      </pc:sldChg>
      <pc:sldChg chg="addSp modSp add mod">
        <pc:chgData name="Nicky Wakim" userId="63a62853-8dd4-431b-8872-ecc2181a70d8" providerId="ADAL" clId="{EA6A5C86-585B-B04A-81AE-515C7B704B29}" dt="2023-05-03T17:34:49.723" v="2494" actId="207"/>
        <pc:sldMkLst>
          <pc:docMk/>
          <pc:sldMk cId="1046389494" sldId="881"/>
        </pc:sldMkLst>
        <pc:spChg chg="add mod">
          <ac:chgData name="Nicky Wakim" userId="63a62853-8dd4-431b-8872-ecc2181a70d8" providerId="ADAL" clId="{EA6A5C86-585B-B04A-81AE-515C7B704B29}" dt="2023-05-03T17:34:49.723" v="2494" actId="207"/>
          <ac:spMkLst>
            <pc:docMk/>
            <pc:sldMk cId="1046389494" sldId="881"/>
            <ac:spMk id="7" creationId="{375CA277-FF8D-2DCD-B65D-CBF65A41E442}"/>
          </ac:spMkLst>
        </pc:spChg>
      </pc:sldChg>
      <pc:sldChg chg="addSp modSp add mod">
        <pc:chgData name="Nicky Wakim" userId="63a62853-8dd4-431b-8872-ecc2181a70d8" providerId="ADAL" clId="{EA6A5C86-585B-B04A-81AE-515C7B704B29}" dt="2023-05-03T17:35:11.711" v="2500" actId="1076"/>
        <pc:sldMkLst>
          <pc:docMk/>
          <pc:sldMk cId="233282744" sldId="882"/>
        </pc:sldMkLst>
        <pc:spChg chg="mod">
          <ac:chgData name="Nicky Wakim" userId="63a62853-8dd4-431b-8872-ecc2181a70d8" providerId="ADAL" clId="{EA6A5C86-585B-B04A-81AE-515C7B704B29}" dt="2023-05-03T17:35:08.162" v="2498" actId="14100"/>
          <ac:spMkLst>
            <pc:docMk/>
            <pc:sldMk cId="233282744" sldId="882"/>
            <ac:spMk id="7" creationId="{375CA277-FF8D-2DCD-B65D-CBF65A41E442}"/>
          </ac:spMkLst>
        </pc:spChg>
        <pc:spChg chg="add mod">
          <ac:chgData name="Nicky Wakim" userId="63a62853-8dd4-431b-8872-ecc2181a70d8" providerId="ADAL" clId="{EA6A5C86-585B-B04A-81AE-515C7B704B29}" dt="2023-05-03T17:35:11.711" v="2500" actId="1076"/>
          <ac:spMkLst>
            <pc:docMk/>
            <pc:sldMk cId="233282744" sldId="882"/>
            <ac:spMk id="8" creationId="{613375F9-DE88-F2E9-77B0-884347B60515}"/>
          </ac:spMkLst>
        </pc:spChg>
      </pc:sldChg>
      <pc:sldChg chg="delSp modSp add mod">
        <pc:chgData name="Nicky Wakim" userId="63a62853-8dd4-431b-8872-ecc2181a70d8" providerId="ADAL" clId="{EA6A5C86-585B-B04A-81AE-515C7B704B29}" dt="2023-05-03T17:35:25.173" v="2504" actId="14100"/>
        <pc:sldMkLst>
          <pc:docMk/>
          <pc:sldMk cId="3445577356" sldId="883"/>
        </pc:sldMkLst>
        <pc:spChg chg="mod">
          <ac:chgData name="Nicky Wakim" userId="63a62853-8dd4-431b-8872-ecc2181a70d8" providerId="ADAL" clId="{EA6A5C86-585B-B04A-81AE-515C7B704B29}" dt="2023-05-03T17:35:25.173" v="2504" actId="14100"/>
          <ac:spMkLst>
            <pc:docMk/>
            <pc:sldMk cId="3445577356" sldId="883"/>
            <ac:spMk id="7" creationId="{375CA277-FF8D-2DCD-B65D-CBF65A41E442}"/>
          </ac:spMkLst>
        </pc:spChg>
        <pc:spChg chg="del">
          <ac:chgData name="Nicky Wakim" userId="63a62853-8dd4-431b-8872-ecc2181a70d8" providerId="ADAL" clId="{EA6A5C86-585B-B04A-81AE-515C7B704B29}" dt="2023-05-03T17:35:23.109" v="2503" actId="478"/>
          <ac:spMkLst>
            <pc:docMk/>
            <pc:sldMk cId="3445577356" sldId="883"/>
            <ac:spMk id="8" creationId="{613375F9-DE88-F2E9-77B0-884347B60515}"/>
          </ac:spMkLst>
        </pc:spChg>
      </pc:sldChg>
      <pc:sldChg chg="delSp add mod">
        <pc:chgData name="Nicky Wakim" userId="63a62853-8dd4-431b-8872-ecc2181a70d8" providerId="ADAL" clId="{EA6A5C86-585B-B04A-81AE-515C7B704B29}" dt="2023-05-03T17:35:33.366" v="2507" actId="478"/>
        <pc:sldMkLst>
          <pc:docMk/>
          <pc:sldMk cId="566684931" sldId="884"/>
        </pc:sldMkLst>
        <pc:spChg chg="del">
          <ac:chgData name="Nicky Wakim" userId="63a62853-8dd4-431b-8872-ecc2181a70d8" providerId="ADAL" clId="{EA6A5C86-585B-B04A-81AE-515C7B704B29}" dt="2023-05-03T17:35:33.366" v="2507" actId="478"/>
          <ac:spMkLst>
            <pc:docMk/>
            <pc:sldMk cId="566684931" sldId="884"/>
            <ac:spMk id="7" creationId="{375CA277-FF8D-2DCD-B65D-CBF65A41E442}"/>
          </ac:spMkLst>
        </pc:spChg>
      </pc:sldChg>
      <pc:sldChg chg="modSp add mod">
        <pc:chgData name="Nicky Wakim" userId="63a62853-8dd4-431b-8872-ecc2181a70d8" providerId="ADAL" clId="{EA6A5C86-585B-B04A-81AE-515C7B704B29}" dt="2023-05-03T17:37:30.821" v="2574" actId="20577"/>
        <pc:sldMkLst>
          <pc:docMk/>
          <pc:sldMk cId="1752749752" sldId="885"/>
        </pc:sldMkLst>
        <pc:spChg chg="mod">
          <ac:chgData name="Nicky Wakim" userId="63a62853-8dd4-431b-8872-ecc2181a70d8" providerId="ADAL" clId="{EA6A5C86-585B-B04A-81AE-515C7B704B29}" dt="2023-05-03T17:37:30.821" v="2574" actId="20577"/>
          <ac:spMkLst>
            <pc:docMk/>
            <pc:sldMk cId="1752749752" sldId="885"/>
            <ac:spMk id="5" creationId="{54AF7480-DB57-9732-1F54-CE00964AA6D5}"/>
          </ac:spMkLst>
        </pc:spChg>
      </pc:sldChg>
      <pc:sldChg chg="modSp add mod">
        <pc:chgData name="Nicky Wakim" userId="63a62853-8dd4-431b-8872-ecc2181a70d8" providerId="ADAL" clId="{EA6A5C86-585B-B04A-81AE-515C7B704B29}" dt="2023-05-03T17:45:45.198" v="2580" actId="20577"/>
        <pc:sldMkLst>
          <pc:docMk/>
          <pc:sldMk cId="2539988778" sldId="886"/>
        </pc:sldMkLst>
        <pc:spChg chg="mod">
          <ac:chgData name="Nicky Wakim" userId="63a62853-8dd4-431b-8872-ecc2181a70d8" providerId="ADAL" clId="{EA6A5C86-585B-B04A-81AE-515C7B704B29}" dt="2023-05-03T17:45:45.198" v="2580" actId="20577"/>
          <ac:spMkLst>
            <pc:docMk/>
            <pc:sldMk cId="2539988778" sldId="886"/>
            <ac:spMk id="5" creationId="{54AF7480-DB57-9732-1F54-CE00964AA6D5}"/>
          </ac:spMkLst>
        </pc:spChg>
      </pc:sldChg>
      <pc:sldChg chg="modSp add mod">
        <pc:chgData name="Nicky Wakim" userId="63a62853-8dd4-431b-8872-ecc2181a70d8" providerId="ADAL" clId="{EA6A5C86-585B-B04A-81AE-515C7B704B29}" dt="2023-05-03T18:21:43.590" v="3087" actId="255"/>
        <pc:sldMkLst>
          <pc:docMk/>
          <pc:sldMk cId="3307984082" sldId="887"/>
        </pc:sldMkLst>
        <pc:spChg chg="mod">
          <ac:chgData name="Nicky Wakim" userId="63a62853-8dd4-431b-8872-ecc2181a70d8" providerId="ADAL" clId="{EA6A5C86-585B-B04A-81AE-515C7B704B29}" dt="2023-05-03T18:16:32.778" v="2619" actId="20577"/>
          <ac:spMkLst>
            <pc:docMk/>
            <pc:sldMk cId="3307984082" sldId="887"/>
            <ac:spMk id="2" creationId="{148628E9-2BB2-B721-F3EF-486BBEEF65EF}"/>
          </ac:spMkLst>
        </pc:spChg>
        <pc:spChg chg="mod">
          <ac:chgData name="Nicky Wakim" userId="63a62853-8dd4-431b-8872-ecc2181a70d8" providerId="ADAL" clId="{EA6A5C86-585B-B04A-81AE-515C7B704B29}" dt="2023-05-03T18:21:43.590" v="3087" actId="255"/>
          <ac:spMkLst>
            <pc:docMk/>
            <pc:sldMk cId="3307984082" sldId="887"/>
            <ac:spMk id="6" creationId="{DC9882E1-F4BC-F445-6B37-303F11273DAD}"/>
          </ac:spMkLst>
        </pc:spChg>
        <pc:grpChg chg="mod">
          <ac:chgData name="Nicky Wakim" userId="63a62853-8dd4-431b-8872-ecc2181a70d8" providerId="ADAL" clId="{EA6A5C86-585B-B04A-81AE-515C7B704B29}" dt="2023-05-03T18:20:07.036" v="2927" actId="1076"/>
          <ac:grpSpMkLst>
            <pc:docMk/>
            <pc:sldMk cId="3307984082" sldId="887"/>
            <ac:grpSpMk id="28" creationId="{4EAE21BF-647F-D5F0-F110-26D1E75D6198}"/>
          </ac:grpSpMkLst>
        </pc:grpChg>
      </pc:sldChg>
      <pc:sldChg chg="modSp add mod">
        <pc:chgData name="Nicky Wakim" userId="63a62853-8dd4-431b-8872-ecc2181a70d8" providerId="ADAL" clId="{EA6A5C86-585B-B04A-81AE-515C7B704B29}" dt="2023-05-03T18:23:05.359" v="3090" actId="20577"/>
        <pc:sldMkLst>
          <pc:docMk/>
          <pc:sldMk cId="3903868950" sldId="888"/>
        </pc:sldMkLst>
        <pc:spChg chg="mod">
          <ac:chgData name="Nicky Wakim" userId="63a62853-8dd4-431b-8872-ecc2181a70d8" providerId="ADAL" clId="{EA6A5C86-585B-B04A-81AE-515C7B704B29}" dt="2023-05-03T18:23:05.359" v="3090" actId="20577"/>
          <ac:spMkLst>
            <pc:docMk/>
            <pc:sldMk cId="3903868950" sldId="888"/>
            <ac:spMk id="5" creationId="{54AF7480-DB57-9732-1F54-CE00964AA6D5}"/>
          </ac:spMkLst>
        </pc:spChg>
      </pc:sldChg>
      <pc:sldChg chg="modSp add mod">
        <pc:chgData name="Nicky Wakim" userId="63a62853-8dd4-431b-8872-ecc2181a70d8" providerId="ADAL" clId="{EA6A5C86-585B-B04A-81AE-515C7B704B29}" dt="2023-05-03T18:27:55.886" v="3093" actId="20577"/>
        <pc:sldMkLst>
          <pc:docMk/>
          <pc:sldMk cId="3396286242" sldId="889"/>
        </pc:sldMkLst>
        <pc:spChg chg="mod">
          <ac:chgData name="Nicky Wakim" userId="63a62853-8dd4-431b-8872-ecc2181a70d8" providerId="ADAL" clId="{EA6A5C86-585B-B04A-81AE-515C7B704B29}" dt="2023-05-03T18:27:55.886" v="3093" actId="20577"/>
          <ac:spMkLst>
            <pc:docMk/>
            <pc:sldMk cId="3396286242" sldId="889"/>
            <ac:spMk id="5" creationId="{54AF7480-DB57-9732-1F54-CE00964AA6D5}"/>
          </ac:spMkLst>
        </pc:spChg>
      </pc:sldChg>
      <pc:sldChg chg="modSp add mod ord">
        <pc:chgData name="Nicky Wakim" userId="63a62853-8dd4-431b-8872-ecc2181a70d8" providerId="ADAL" clId="{EA6A5C86-585B-B04A-81AE-515C7B704B29}" dt="2023-05-03T18:34:44.997" v="3105" actId="20578"/>
        <pc:sldMkLst>
          <pc:docMk/>
          <pc:sldMk cId="692326400" sldId="890"/>
        </pc:sldMkLst>
        <pc:spChg chg="mod">
          <ac:chgData name="Nicky Wakim" userId="63a62853-8dd4-431b-8872-ecc2181a70d8" providerId="ADAL" clId="{EA6A5C86-585B-B04A-81AE-515C7B704B29}" dt="2023-05-03T18:34:03.264" v="3103" actId="20577"/>
          <ac:spMkLst>
            <pc:docMk/>
            <pc:sldMk cId="692326400" sldId="890"/>
            <ac:spMk id="5" creationId="{54AF7480-DB57-9732-1F54-CE00964AA6D5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0B5FD8-A71A-7B4A-90DC-E345D557F234}" type="datetimeFigureOut">
              <a:rPr lang="en-US" smtClean="0"/>
              <a:t>5/3/23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3A860E-D061-7A45-A604-E224417C3A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2937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A860E-D061-7A45-A604-E224417C3AB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7303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A860E-D061-7A45-A604-E224417C3AB3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328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A860E-D061-7A45-A604-E224417C3AB3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2755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 parsimonious model is also more likely to be generalizable</a:t>
            </a:r>
            <a:r>
              <a:rPr lang="en-US" baseline="0" dirty="0"/>
              <a:t> 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5D8C0E-58B1-4DD7-88B9-BEB556384D21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8339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5D8C0E-58B1-4DD7-88B9-BEB556384D21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4192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5D8C0E-58B1-4DD7-88B9-BEB556384D21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5507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5D8C0E-58B1-4DD7-88B9-BEB556384D21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1297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May also</a:t>
            </a:r>
            <a:r>
              <a:rPr lang="en-US" baseline="0" dirty="0"/>
              <a:t> compare the bigger vs. smaller models using LRT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5D8C0E-58B1-4DD7-88B9-BEB556384D21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3866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5D8C0E-58B1-4DD7-88B9-BEB556384D21}" type="slidenum">
              <a:rPr lang="en-US" smtClean="0"/>
              <a:pPr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416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A860E-D061-7A45-A604-E224417C3AB3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47418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D60452-B2FF-6946-B94A-3D3FDE082805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0985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A860E-D061-7A45-A604-E224417C3AB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1598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A860E-D061-7A45-A604-E224417C3AB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4233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Start by showing the overall change in chance of death between no and yes, then use male vs. female!!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A860E-D061-7A45-A604-E224417C3AB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6060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A860E-D061-7A45-A604-E224417C3AB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77793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A860E-D061-7A45-A604-E224417C3AB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237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A860E-D061-7A45-A604-E224417C3AB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0842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A860E-D061-7A45-A604-E224417C3AB3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5981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3A860E-D061-7A45-A604-E224417C3AB3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0179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lumMod val="8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0" y="6531563"/>
            <a:ext cx="2743200" cy="213886"/>
          </a:xfrm>
        </p:spPr>
        <p:txBody>
          <a:bodyPr/>
          <a:lstStyle>
            <a:lvl1pPr>
              <a:defRPr sz="2000"/>
            </a:lvl1pPr>
          </a:lstStyle>
          <a:p>
            <a:r>
              <a:rPr lang="en-US"/>
              <a:t>May 3, 2023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531563"/>
            <a:ext cx="4114800" cy="228599"/>
          </a:xfrm>
        </p:spPr>
        <p:txBody>
          <a:bodyPr/>
          <a:lstStyle>
            <a:lvl1pPr>
              <a:defRPr sz="2000"/>
            </a:lvl1pPr>
          </a:lstStyle>
          <a:p>
            <a:r>
              <a:rPr lang="en-US"/>
              <a:t>Class 9 Notes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96400" y="6553200"/>
            <a:ext cx="2743200" cy="228600"/>
          </a:xfrm>
        </p:spPr>
        <p:txBody>
          <a:bodyPr/>
          <a:lstStyle>
            <a:lvl1pPr>
              <a:defRPr sz="2000"/>
            </a:lvl1pPr>
          </a:lstStyle>
          <a:p>
            <a:fld id="{5B7F66BD-ED5B-FC49-B89E-F09DF1E9DC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46193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524" y="139235"/>
            <a:ext cx="4898676" cy="107996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136524"/>
            <a:ext cx="6878288" cy="61086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0524" y="1371600"/>
            <a:ext cx="4898676" cy="487362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May 3, 2023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9 Notes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F66BD-ED5B-FC49-B89E-F09DF1E9DC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2722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May 3, 2023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9 Notes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F66BD-ED5B-FC49-B89E-F09DF1E9DC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8562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May 3, 2023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9 Notes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F66BD-ED5B-FC49-B89E-F09DF1E9DC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038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16694" indent="-216694">
              <a:buSzPct val="105000"/>
              <a:buFont typeface="Arial" panose="020B0604020202020204" pitchFamily="34" charset="0"/>
              <a:buChar char="•"/>
              <a:tabLst/>
              <a:defRPr/>
            </a:lvl1pPr>
            <a:lvl2pPr marL="559594" indent="-216694">
              <a:buSzPct val="105000"/>
              <a:buFont typeface="Arial" panose="020B0604020202020204" pitchFamily="34" charset="0"/>
              <a:buChar char="•"/>
              <a:tabLst/>
              <a:defRPr/>
            </a:lvl2pPr>
            <a:lvl3pPr marL="901304" indent="-215504">
              <a:buSzPct val="105000"/>
              <a:buFont typeface="Arial" panose="020B0604020202020204" pitchFamily="34" charset="0"/>
              <a:buChar char="•"/>
              <a:tabLst/>
              <a:defRPr/>
            </a:lvl3pPr>
            <a:lvl4pPr marL="1244204" indent="-215504">
              <a:buSzPct val="105000"/>
              <a:buFont typeface="Arial" panose="020B0604020202020204" pitchFamily="34" charset="0"/>
              <a:buChar char="•"/>
              <a:tabLst/>
              <a:defRPr/>
            </a:lvl4pPr>
            <a:lvl5pPr marL="1587104" indent="-215504">
              <a:buSzPct val="102000"/>
              <a:buFont typeface="Arial" panose="020B0604020202020204" pitchFamily="34" charset="0"/>
              <a:buChar char="•"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0" y="6644114"/>
            <a:ext cx="2743200" cy="213886"/>
          </a:xfrm>
        </p:spPr>
        <p:txBody>
          <a:bodyPr/>
          <a:lstStyle/>
          <a:p>
            <a:r>
              <a:rPr lang="en-US"/>
              <a:t>May 3, 2023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629402"/>
            <a:ext cx="4114800" cy="228599"/>
          </a:xfrm>
        </p:spPr>
        <p:txBody>
          <a:bodyPr/>
          <a:lstStyle/>
          <a:p>
            <a:r>
              <a:rPr lang="en-US"/>
              <a:t>Class 9 Notes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448800" y="6629400"/>
            <a:ext cx="2743200" cy="228600"/>
          </a:xfrm>
        </p:spPr>
        <p:txBody>
          <a:bodyPr/>
          <a:lstStyle/>
          <a:p>
            <a:fld id="{5B7F66BD-ED5B-FC49-B89E-F09DF1E9DC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3368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611FECBE-7F2E-A244-8F06-AF3BB9BB365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355108"/>
            <a:ext cx="9144000" cy="864092"/>
          </a:xfrm>
          <a:prstGeom prst="rect">
            <a:avLst/>
          </a:prstGeom>
        </p:spPr>
        <p:txBody>
          <a:bodyPr anchor="b"/>
          <a:lstStyle>
            <a:lvl1pPr algn="l">
              <a:defRPr sz="4800" b="1">
                <a:solidFill>
                  <a:srgbClr val="00274C"/>
                </a:solidFill>
              </a:defRPr>
            </a:lvl1pPr>
          </a:lstStyle>
          <a:p>
            <a:r>
              <a:rPr lang="en-US" dirty="0"/>
              <a:t>Headline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04E4369A-837A-B34E-AB83-109EFB99D88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1542009"/>
            <a:ext cx="9144000" cy="459603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Content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1C186C50-8FFD-7347-8887-535491AC5AD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693166" y="6474372"/>
            <a:ext cx="974834" cy="247103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May 3, 2023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FE9C16E7-4A5A-4B4E-BA20-0C4254836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24000" y="6474372"/>
            <a:ext cx="7819697" cy="247103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Class 9 Notes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4677279D-D2B1-9448-9829-8902CDD5D7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68000" y="6474372"/>
            <a:ext cx="1135117" cy="247103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5B7F66BD-ED5B-FC49-B89E-F09DF1E9DC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5190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0" y="6644114"/>
            <a:ext cx="2743200" cy="213886"/>
          </a:xfrm>
        </p:spPr>
        <p:txBody>
          <a:bodyPr/>
          <a:lstStyle/>
          <a:p>
            <a:r>
              <a:rPr lang="en-US"/>
              <a:t>May 3, 2023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629400"/>
            <a:ext cx="4114800" cy="228599"/>
          </a:xfrm>
        </p:spPr>
        <p:txBody>
          <a:bodyPr/>
          <a:lstStyle/>
          <a:p>
            <a:r>
              <a:rPr lang="en-US"/>
              <a:t>Class 9 Notes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448800" y="6629400"/>
            <a:ext cx="2743200" cy="228600"/>
          </a:xfrm>
        </p:spPr>
        <p:txBody>
          <a:bodyPr/>
          <a:lstStyle/>
          <a:p>
            <a:fld id="{203660F8-83A2-894D-AF4E-79B491583091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76F18001-00D6-3BE8-68F6-565FE1F256F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52400" y="1139952"/>
            <a:ext cx="9144000" cy="5413248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04103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0" y="6644114"/>
            <a:ext cx="2743200" cy="213886"/>
          </a:xfrm>
        </p:spPr>
        <p:txBody>
          <a:bodyPr/>
          <a:lstStyle/>
          <a:p>
            <a:r>
              <a:rPr lang="en-US"/>
              <a:t>May 3, 2023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629400"/>
            <a:ext cx="4114800" cy="228599"/>
          </a:xfrm>
        </p:spPr>
        <p:txBody>
          <a:bodyPr/>
          <a:lstStyle/>
          <a:p>
            <a:r>
              <a:rPr lang="en-US"/>
              <a:t>Class 9 Notes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448800" y="6629400"/>
            <a:ext cx="2743200" cy="228600"/>
          </a:xfrm>
        </p:spPr>
        <p:txBody>
          <a:bodyPr/>
          <a:lstStyle/>
          <a:p>
            <a:fld id="{203660F8-83A2-894D-AF4E-79B491583091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76F18001-00D6-3BE8-68F6-565FE1F256F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52400" y="1139952"/>
            <a:ext cx="9144000" cy="5413248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007112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0" y="6644114"/>
            <a:ext cx="2743200" cy="213886"/>
          </a:xfrm>
        </p:spPr>
        <p:txBody>
          <a:bodyPr/>
          <a:lstStyle/>
          <a:p>
            <a:r>
              <a:rPr lang="en-US"/>
              <a:t>May 3, 2023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629400"/>
            <a:ext cx="4114800" cy="228599"/>
          </a:xfrm>
        </p:spPr>
        <p:txBody>
          <a:bodyPr/>
          <a:lstStyle/>
          <a:p>
            <a:r>
              <a:rPr lang="en-US"/>
              <a:t>Class 9 Notes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448800" y="6629400"/>
            <a:ext cx="2743200" cy="228600"/>
          </a:xfrm>
        </p:spPr>
        <p:txBody>
          <a:bodyPr/>
          <a:lstStyle/>
          <a:p>
            <a:fld id="{203660F8-83A2-894D-AF4E-79B491583091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76F18001-00D6-3BE8-68F6-565FE1F256F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52400" y="1139952"/>
            <a:ext cx="9144000" cy="5413248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248954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0" y="6644114"/>
            <a:ext cx="2743200" cy="213886"/>
          </a:xfrm>
        </p:spPr>
        <p:txBody>
          <a:bodyPr/>
          <a:lstStyle/>
          <a:p>
            <a:r>
              <a:rPr lang="en-US"/>
              <a:t>May 3, 2023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629400"/>
            <a:ext cx="4114800" cy="228599"/>
          </a:xfrm>
        </p:spPr>
        <p:txBody>
          <a:bodyPr/>
          <a:lstStyle/>
          <a:p>
            <a:r>
              <a:rPr lang="en-US"/>
              <a:t>Class 9 Notes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448800" y="6629400"/>
            <a:ext cx="2743200" cy="228600"/>
          </a:xfrm>
        </p:spPr>
        <p:txBody>
          <a:bodyPr/>
          <a:lstStyle/>
          <a:p>
            <a:fld id="{203660F8-83A2-894D-AF4E-79B491583091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76F18001-00D6-3BE8-68F6-565FE1F256F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52400" y="1139952"/>
            <a:ext cx="9144000" cy="5413248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891415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0" y="6644114"/>
            <a:ext cx="2743200" cy="213886"/>
          </a:xfrm>
        </p:spPr>
        <p:txBody>
          <a:bodyPr/>
          <a:lstStyle/>
          <a:p>
            <a:r>
              <a:rPr lang="en-US"/>
              <a:t>May 3, 2023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629400"/>
            <a:ext cx="4114800" cy="228599"/>
          </a:xfrm>
        </p:spPr>
        <p:txBody>
          <a:bodyPr/>
          <a:lstStyle/>
          <a:p>
            <a:r>
              <a:rPr lang="en-US"/>
              <a:t>Class 9 Notes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448800" y="6629400"/>
            <a:ext cx="2743200" cy="228600"/>
          </a:xfrm>
        </p:spPr>
        <p:txBody>
          <a:bodyPr/>
          <a:lstStyle/>
          <a:p>
            <a:fld id="{203660F8-83A2-894D-AF4E-79B491583091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76F18001-00D6-3BE8-68F6-565FE1F256F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52400" y="1139952"/>
            <a:ext cx="9144000" cy="5413248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26064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0" y="6644114"/>
            <a:ext cx="2743200" cy="213886"/>
          </a:xfrm>
        </p:spPr>
        <p:txBody>
          <a:bodyPr/>
          <a:lstStyle/>
          <a:p>
            <a:r>
              <a:rPr lang="en-US"/>
              <a:t>May 3, 2023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629400"/>
            <a:ext cx="4114800" cy="228599"/>
          </a:xfrm>
        </p:spPr>
        <p:txBody>
          <a:bodyPr/>
          <a:lstStyle/>
          <a:p>
            <a:r>
              <a:rPr lang="en-US"/>
              <a:t>Class 9 Notes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448800" y="6629400"/>
            <a:ext cx="2743200" cy="228600"/>
          </a:xfrm>
        </p:spPr>
        <p:txBody>
          <a:bodyPr/>
          <a:lstStyle/>
          <a:p>
            <a:fld id="{5B7F66BD-ED5B-FC49-B89E-F09DF1E9DCD8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76F18001-00D6-3BE8-68F6-565FE1F256F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52400" y="1139952"/>
            <a:ext cx="9144000" cy="5413248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004842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0" y="6644114"/>
            <a:ext cx="2743200" cy="213886"/>
          </a:xfrm>
        </p:spPr>
        <p:txBody>
          <a:bodyPr/>
          <a:lstStyle/>
          <a:p>
            <a:r>
              <a:rPr lang="en-US"/>
              <a:t>May 3, 2023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629400"/>
            <a:ext cx="4114800" cy="228599"/>
          </a:xfrm>
        </p:spPr>
        <p:txBody>
          <a:bodyPr/>
          <a:lstStyle/>
          <a:p>
            <a:r>
              <a:rPr lang="en-US"/>
              <a:t>Class 9 Notes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448800" y="6629400"/>
            <a:ext cx="2743200" cy="228600"/>
          </a:xfrm>
        </p:spPr>
        <p:txBody>
          <a:bodyPr/>
          <a:lstStyle/>
          <a:p>
            <a:fld id="{203660F8-83A2-894D-AF4E-79B491583091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76F18001-00D6-3BE8-68F6-565FE1F256F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52400" y="1139952"/>
            <a:ext cx="9144000" cy="5413248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948413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0" y="6644114"/>
            <a:ext cx="2743200" cy="213886"/>
          </a:xfrm>
        </p:spPr>
        <p:txBody>
          <a:bodyPr/>
          <a:lstStyle/>
          <a:p>
            <a:r>
              <a:rPr lang="en-US"/>
              <a:t>May 3, 2023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629400"/>
            <a:ext cx="4114800" cy="228599"/>
          </a:xfrm>
        </p:spPr>
        <p:txBody>
          <a:bodyPr/>
          <a:lstStyle/>
          <a:p>
            <a:r>
              <a:rPr lang="en-US"/>
              <a:t>Class 9 Notes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448800" y="6629400"/>
            <a:ext cx="2743200" cy="228600"/>
          </a:xfrm>
        </p:spPr>
        <p:txBody>
          <a:bodyPr/>
          <a:lstStyle/>
          <a:p>
            <a:fld id="{203660F8-83A2-894D-AF4E-79B491583091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76F18001-00D6-3BE8-68F6-565FE1F256F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52400" y="1139952"/>
            <a:ext cx="9144000" cy="5413248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060906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0" y="6644114"/>
            <a:ext cx="2743200" cy="213886"/>
          </a:xfrm>
        </p:spPr>
        <p:txBody>
          <a:bodyPr/>
          <a:lstStyle/>
          <a:p>
            <a:r>
              <a:rPr lang="en-US"/>
              <a:t>May 3, 2023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629400"/>
            <a:ext cx="4114800" cy="228599"/>
          </a:xfrm>
        </p:spPr>
        <p:txBody>
          <a:bodyPr/>
          <a:lstStyle/>
          <a:p>
            <a:r>
              <a:rPr lang="en-US"/>
              <a:t>Class 9 Notes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448800" y="6629400"/>
            <a:ext cx="2743200" cy="228600"/>
          </a:xfrm>
        </p:spPr>
        <p:txBody>
          <a:bodyPr/>
          <a:lstStyle/>
          <a:p>
            <a:fld id="{203660F8-83A2-894D-AF4E-79B491583091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76F18001-00D6-3BE8-68F6-565FE1F256F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52400" y="1139952"/>
            <a:ext cx="9144000" cy="5413248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911379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0" y="6644114"/>
            <a:ext cx="2743200" cy="213886"/>
          </a:xfrm>
        </p:spPr>
        <p:txBody>
          <a:bodyPr/>
          <a:lstStyle/>
          <a:p>
            <a:r>
              <a:rPr lang="en-US"/>
              <a:t>May 3, 2023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629400"/>
            <a:ext cx="4114800" cy="228599"/>
          </a:xfrm>
        </p:spPr>
        <p:txBody>
          <a:bodyPr/>
          <a:lstStyle/>
          <a:p>
            <a:r>
              <a:rPr lang="en-US"/>
              <a:t>Class 9 Notes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448800" y="6629400"/>
            <a:ext cx="2743200" cy="228600"/>
          </a:xfrm>
        </p:spPr>
        <p:txBody>
          <a:bodyPr/>
          <a:lstStyle/>
          <a:p>
            <a:fld id="{203660F8-83A2-894D-AF4E-79B491583091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76F18001-00D6-3BE8-68F6-565FE1F256F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52400" y="1139952"/>
            <a:ext cx="9144000" cy="5413248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104701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0" y="6644114"/>
            <a:ext cx="2743200" cy="213886"/>
          </a:xfrm>
        </p:spPr>
        <p:txBody>
          <a:bodyPr/>
          <a:lstStyle/>
          <a:p>
            <a:r>
              <a:rPr lang="en-US"/>
              <a:t>May 3, 2023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629400"/>
            <a:ext cx="4114800" cy="228599"/>
          </a:xfrm>
        </p:spPr>
        <p:txBody>
          <a:bodyPr/>
          <a:lstStyle/>
          <a:p>
            <a:r>
              <a:rPr lang="en-US"/>
              <a:t>Class 9 Notes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448800" y="6629400"/>
            <a:ext cx="2743200" cy="228600"/>
          </a:xfrm>
        </p:spPr>
        <p:txBody>
          <a:bodyPr/>
          <a:lstStyle/>
          <a:p>
            <a:fld id="{203660F8-83A2-894D-AF4E-79B491583091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76F18001-00D6-3BE8-68F6-565FE1F256F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52400" y="1139952"/>
            <a:ext cx="9144000" cy="5413248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701904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0" y="6644114"/>
            <a:ext cx="2743200" cy="213886"/>
          </a:xfrm>
        </p:spPr>
        <p:txBody>
          <a:bodyPr/>
          <a:lstStyle/>
          <a:p>
            <a:r>
              <a:rPr lang="en-US"/>
              <a:t>May 3, 2023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629400"/>
            <a:ext cx="4114800" cy="228599"/>
          </a:xfrm>
        </p:spPr>
        <p:txBody>
          <a:bodyPr/>
          <a:lstStyle/>
          <a:p>
            <a:r>
              <a:rPr lang="en-US"/>
              <a:t>Class 9 Notes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448800" y="6629400"/>
            <a:ext cx="2743200" cy="228600"/>
          </a:xfrm>
        </p:spPr>
        <p:txBody>
          <a:bodyPr/>
          <a:lstStyle/>
          <a:p>
            <a:fld id="{203660F8-83A2-894D-AF4E-79B491583091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76F18001-00D6-3BE8-68F6-565FE1F256F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52400" y="1139952"/>
            <a:ext cx="9144000" cy="5413248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138884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0" y="6644114"/>
            <a:ext cx="2743200" cy="213886"/>
          </a:xfrm>
        </p:spPr>
        <p:txBody>
          <a:bodyPr/>
          <a:lstStyle/>
          <a:p>
            <a:r>
              <a:rPr lang="en-US"/>
              <a:t>May 3, 2023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629400"/>
            <a:ext cx="4114800" cy="228599"/>
          </a:xfrm>
        </p:spPr>
        <p:txBody>
          <a:bodyPr/>
          <a:lstStyle/>
          <a:p>
            <a:r>
              <a:rPr lang="en-US"/>
              <a:t>Class 9 Notes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448800" y="6629400"/>
            <a:ext cx="2743200" cy="228600"/>
          </a:xfrm>
        </p:spPr>
        <p:txBody>
          <a:bodyPr/>
          <a:lstStyle/>
          <a:p>
            <a:fld id="{203660F8-83A2-894D-AF4E-79B491583091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76F18001-00D6-3BE8-68F6-565FE1F256F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52400" y="1139952"/>
            <a:ext cx="9144000" cy="5413248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475520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lumMod val="8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0" y="6531563"/>
            <a:ext cx="2743200" cy="213886"/>
          </a:xfrm>
        </p:spPr>
        <p:txBody>
          <a:bodyPr/>
          <a:lstStyle>
            <a:lvl1pPr>
              <a:defRPr sz="2000"/>
            </a:lvl1pPr>
          </a:lstStyle>
          <a:p>
            <a:r>
              <a:rPr lang="en-US"/>
              <a:t>May 3, 2023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531563"/>
            <a:ext cx="4114800" cy="228599"/>
          </a:xfrm>
        </p:spPr>
        <p:txBody>
          <a:bodyPr/>
          <a:lstStyle>
            <a:lvl1pPr>
              <a:defRPr sz="2000"/>
            </a:lvl1pPr>
          </a:lstStyle>
          <a:p>
            <a:r>
              <a:rPr lang="en-US"/>
              <a:t>Class 9 Notes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96400" y="6553200"/>
            <a:ext cx="2743200" cy="228600"/>
          </a:xfrm>
        </p:spPr>
        <p:txBody>
          <a:bodyPr/>
          <a:lstStyle>
            <a:lvl1pPr>
              <a:defRPr sz="2000"/>
            </a:lvl1pPr>
          </a:lstStyle>
          <a:p>
            <a:fld id="{5B7F66BD-ED5B-FC49-B89E-F09DF1E9DC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8625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0" y="6644114"/>
            <a:ext cx="2743200" cy="213886"/>
          </a:xfrm>
        </p:spPr>
        <p:txBody>
          <a:bodyPr/>
          <a:lstStyle/>
          <a:p>
            <a:r>
              <a:rPr lang="en-US"/>
              <a:t>May 3, 2023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629400"/>
            <a:ext cx="4114800" cy="228599"/>
          </a:xfrm>
        </p:spPr>
        <p:txBody>
          <a:bodyPr/>
          <a:lstStyle/>
          <a:p>
            <a:r>
              <a:rPr lang="en-US"/>
              <a:t>Class 9 Notes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448800" y="6629400"/>
            <a:ext cx="2743200" cy="228600"/>
          </a:xfrm>
        </p:spPr>
        <p:txBody>
          <a:bodyPr/>
          <a:lstStyle/>
          <a:p>
            <a:fld id="{5B7F66BD-ED5B-FC49-B89E-F09DF1E9DCD8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76F18001-00D6-3BE8-68F6-565FE1F256F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52400" y="1139952"/>
            <a:ext cx="9144000" cy="5413248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390776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28F0EB-5238-5235-DDAE-AB1A3FFBA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2FD258-D02C-F64E-8DF7-AB0A342C78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May 3, 2023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F45FAF-1189-C3B7-A3C8-860B4AC76F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9 Notes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91A5DB-5AFD-F8DB-41E7-19DAE9959E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F66BD-ED5B-FC49-B89E-F09DF1E9DCD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7D44376-48AD-2396-851A-6B23130E0E1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52400" y="1143001"/>
            <a:ext cx="11887200" cy="54864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34927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28F0EB-5238-5235-DDAE-AB1A3FFBA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2FD258-D02C-F64E-8DF7-AB0A342C78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May 3, 2023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F45FAF-1189-C3B7-A3C8-860B4AC76F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9 Notes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91A5DB-5AFD-F8DB-41E7-19DAE9959E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F66BD-ED5B-FC49-B89E-F09DF1E9DCD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7D44376-48AD-2396-851A-6B23130E0E1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52400" y="1143001"/>
            <a:ext cx="11887200" cy="54864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561945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May 3, 2023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9 Notes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F66BD-ED5B-FC49-B89E-F09DF1E9DC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36500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" y="1169988"/>
            <a:ext cx="5867400" cy="50069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169988"/>
            <a:ext cx="5867400" cy="50069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May 3, 2023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9 Notes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F66BD-ED5B-FC49-B89E-F09DF1E9DC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21862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May 3, 2023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9 Notes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F66BD-ED5B-FC49-B89E-F09DF1E9DC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8726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May 3, 2023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9 Notes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F66BD-ED5B-FC49-B89E-F09DF1E9DC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8003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May 3, 2023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9 Notes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F66BD-ED5B-FC49-B89E-F09DF1E9DC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08051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May 3, 2023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9 Notes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F66BD-ED5B-FC49-B89E-F09DF1E9DC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63448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524" y="139235"/>
            <a:ext cx="4898676" cy="107996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136524"/>
            <a:ext cx="6878288" cy="61086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0524" y="1371600"/>
            <a:ext cx="4898676" cy="487362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May 3, 2023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9 Notes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F66BD-ED5B-FC49-B89E-F09DF1E9DC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48921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May 3, 2023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9 Notes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F66BD-ED5B-FC49-B89E-F09DF1E9DC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82195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May 3, 2023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9 Notes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F66BD-ED5B-FC49-B89E-F09DF1E9DC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63383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16694" indent="-216694">
              <a:buSzPct val="105000"/>
              <a:buFont typeface="Arial" panose="020B0604020202020204" pitchFamily="34" charset="0"/>
              <a:buChar char="•"/>
              <a:tabLst/>
              <a:defRPr/>
            </a:lvl1pPr>
            <a:lvl2pPr marL="559594" indent="-216694">
              <a:buSzPct val="105000"/>
              <a:buFont typeface="Arial" panose="020B0604020202020204" pitchFamily="34" charset="0"/>
              <a:buChar char="•"/>
              <a:tabLst/>
              <a:defRPr/>
            </a:lvl2pPr>
            <a:lvl3pPr marL="901304" indent="-215504">
              <a:buSzPct val="105000"/>
              <a:buFont typeface="Arial" panose="020B0604020202020204" pitchFamily="34" charset="0"/>
              <a:buChar char="•"/>
              <a:tabLst/>
              <a:defRPr/>
            </a:lvl3pPr>
            <a:lvl4pPr marL="1244204" indent="-215504">
              <a:buSzPct val="105000"/>
              <a:buFont typeface="Arial" panose="020B0604020202020204" pitchFamily="34" charset="0"/>
              <a:buChar char="•"/>
              <a:tabLst/>
              <a:defRPr/>
            </a:lvl4pPr>
            <a:lvl5pPr marL="1587104" indent="-215504">
              <a:buSzPct val="102000"/>
              <a:buFont typeface="Arial" panose="020B0604020202020204" pitchFamily="34" charset="0"/>
              <a:buChar char="•"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0" y="6644114"/>
            <a:ext cx="2743200" cy="213886"/>
          </a:xfrm>
        </p:spPr>
        <p:txBody>
          <a:bodyPr/>
          <a:lstStyle/>
          <a:p>
            <a:r>
              <a:rPr lang="en-US"/>
              <a:t>May 3, 2023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629402"/>
            <a:ext cx="4114800" cy="228599"/>
          </a:xfrm>
        </p:spPr>
        <p:txBody>
          <a:bodyPr/>
          <a:lstStyle/>
          <a:p>
            <a:r>
              <a:rPr lang="en-US"/>
              <a:t>Class 9 Notes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448800" y="6629400"/>
            <a:ext cx="2743200" cy="228600"/>
          </a:xfrm>
        </p:spPr>
        <p:txBody>
          <a:bodyPr/>
          <a:lstStyle/>
          <a:p>
            <a:fld id="{5B7F66BD-ED5B-FC49-B89E-F09DF1E9DC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8375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May 3, 2023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9 Notes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F66BD-ED5B-FC49-B89E-F09DF1E9DC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20875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611FECBE-7F2E-A244-8F06-AF3BB9BB365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355108"/>
            <a:ext cx="9144000" cy="864092"/>
          </a:xfrm>
          <a:prstGeom prst="rect">
            <a:avLst/>
          </a:prstGeom>
        </p:spPr>
        <p:txBody>
          <a:bodyPr anchor="b"/>
          <a:lstStyle>
            <a:lvl1pPr algn="l">
              <a:defRPr sz="4800" b="1">
                <a:solidFill>
                  <a:srgbClr val="00274C"/>
                </a:solidFill>
              </a:defRPr>
            </a:lvl1pPr>
          </a:lstStyle>
          <a:p>
            <a:r>
              <a:rPr lang="en-US" dirty="0"/>
              <a:t>Headline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04E4369A-837A-B34E-AB83-109EFB99D88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1542009"/>
            <a:ext cx="9144000" cy="459603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Content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1C186C50-8FFD-7347-8887-535491AC5AD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693166" y="6474372"/>
            <a:ext cx="974834" cy="247103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May 3, 2023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FE9C16E7-4A5A-4B4E-BA20-0C4254836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24000" y="6474372"/>
            <a:ext cx="7819697" cy="247103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Class 9 Notes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4677279D-D2B1-9448-9829-8902CDD5D7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68000" y="6474372"/>
            <a:ext cx="1135117" cy="247103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5B7F66BD-ED5B-FC49-B89E-F09DF1E9DC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2012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" y="1169988"/>
            <a:ext cx="5867400" cy="50069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169988"/>
            <a:ext cx="5867400" cy="50069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May 3, 2023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9 Notes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F66BD-ED5B-FC49-B89E-F09DF1E9DC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0920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May 3, 2023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9 Notes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F66BD-ED5B-FC49-B89E-F09DF1E9DC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4930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May 3, 2023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9 Notes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F66BD-ED5B-FC49-B89E-F09DF1E9DC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9045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May 3, 2023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9 Notes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F66BD-ED5B-FC49-B89E-F09DF1E9DC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205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May 3, 2023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9 Notes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F66BD-ED5B-FC49-B89E-F09DF1E9DC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6698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9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4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400" y="147321"/>
            <a:ext cx="11887200" cy="8432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" y="1143000"/>
            <a:ext cx="9144000" cy="5410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646416"/>
            <a:ext cx="2743200" cy="21388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May 3, 2023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630002"/>
            <a:ext cx="4114800" cy="2285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Class 9 Notes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48800" y="6629400"/>
            <a:ext cx="2743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7F66BD-ED5B-FC49-B89E-F09DF1E9DC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4134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6" r:id="rId15"/>
    <p:sldLayoutId id="2147483697" r:id="rId16"/>
    <p:sldLayoutId id="2147483698" r:id="rId17"/>
    <p:sldLayoutId id="2147483700" r:id="rId18"/>
    <p:sldLayoutId id="2147483701" r:id="rId19"/>
    <p:sldLayoutId id="2147483702" r:id="rId20"/>
    <p:sldLayoutId id="2147483703" r:id="rId21"/>
    <p:sldLayoutId id="2147483704" r:id="rId22"/>
    <p:sldLayoutId id="2147483706" r:id="rId23"/>
    <p:sldLayoutId id="2147483707" r:id="rId24"/>
    <p:sldLayoutId id="2147483708" r:id="rId25"/>
    <p:sldLayoutId id="2147483710" r:id="rId2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kern="1200">
          <a:solidFill>
            <a:schemeClr val="accent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400" y="147321"/>
            <a:ext cx="11887200" cy="8432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" y="1143000"/>
            <a:ext cx="9144000" cy="5410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646416"/>
            <a:ext cx="2743200" cy="21388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May 3, 2023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630002"/>
            <a:ext cx="4114800" cy="2285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Class 9 Notes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48800" y="6629400"/>
            <a:ext cx="2743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7F66BD-ED5B-FC49-B89E-F09DF1E9DC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0925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  <p:sldLayoutId id="2147483723" r:id="rId12"/>
    <p:sldLayoutId id="2147483724" r:id="rId13"/>
    <p:sldLayoutId id="2147483725" r:id="rId14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kern="1200">
          <a:solidFill>
            <a:schemeClr val="accent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1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1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2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1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4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11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8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8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8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8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8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8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8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8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9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9.xml"/><Relationship Id="rId4" Type="http://schemas.openxmlformats.org/officeDocument/2006/relationships/hyperlink" Target="https://forms.office.com/r/YJ6wcNFGBK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43423-3BC1-9741-0FA9-71C386CD9F4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Interactions and Model Building Strategies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C7D849-C790-0927-2197-3BAFEE5EB2B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41B5BB-A56A-6599-6569-648320B1A5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May 3, 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98E038-FFCE-681E-2E94-3C96D75C07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9 Notes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D939EE-49F7-7F60-DFED-7963931656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F66BD-ED5B-FC49-B89E-F09DF1E9DCD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8078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Confounding vs. Interaction 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A31B31-4636-5E60-2BAB-691D38D63D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May 3, 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BBA352-10E9-F8C8-15C3-6BCDF2D264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9 Notes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Confounders: </a:t>
            </a:r>
            <a:r>
              <a:rPr lang="en-US" dirty="0"/>
              <a:t>The adjusted odds ratio for one variable adjusting for confounders can be quite different from unadjusted odds ratio</a:t>
            </a:r>
          </a:p>
          <a:p>
            <a:pPr lvl="1"/>
            <a:r>
              <a:rPr lang="en-US" dirty="0"/>
              <a:t>Adjusting for them is called </a:t>
            </a:r>
            <a:r>
              <a:rPr lang="en-US" i="1" dirty="0"/>
              <a:t>controlling for confounding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b="1" dirty="0">
                <a:solidFill>
                  <a:schemeClr val="accent5"/>
                </a:solidFill>
              </a:rPr>
              <a:t>Interactions: </a:t>
            </a:r>
            <a:r>
              <a:rPr lang="en-US" dirty="0"/>
              <a:t>When odds ratio for one variable is not constant over the levels of another variable, the two variables are said to have a </a:t>
            </a:r>
            <a:r>
              <a:rPr lang="en-US" i="1" dirty="0"/>
              <a:t>statistical interaction (</a:t>
            </a:r>
            <a:r>
              <a:rPr lang="en-US" dirty="0"/>
              <a:t>sometimes also called </a:t>
            </a:r>
            <a:r>
              <a:rPr lang="en-US" i="1" dirty="0"/>
              <a:t>effect modification)</a:t>
            </a:r>
            <a:endParaRPr lang="en-US" dirty="0"/>
          </a:p>
          <a:p>
            <a:pPr lvl="1"/>
            <a:r>
              <a:rPr lang="en-US" dirty="0"/>
              <a:t>i.e.: the log odds of one variable is modified/changed with different values of the other variable</a:t>
            </a:r>
          </a:p>
          <a:p>
            <a:pPr lvl="1"/>
            <a:r>
              <a:rPr lang="en-US" dirty="0"/>
              <a:t>A variable is an </a:t>
            </a:r>
            <a:r>
              <a:rPr lang="en-US" b="1" i="1" dirty="0"/>
              <a:t>effect modifier</a:t>
            </a:r>
            <a:r>
              <a:rPr lang="en-US" dirty="0"/>
              <a:t> if it interacts with a risk factor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FB77B0-41F1-5AB7-DD44-2DC14A7C98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660F8-83A2-894D-AF4E-79B491583091}" type="slidenum">
              <a:rPr lang="en-US" smtClean="0"/>
              <a:t>10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53688F5-B6D6-E081-F81F-3E17384B91E9}"/>
              </a:ext>
            </a:extLst>
          </p:cNvPr>
          <p:cNvSpPr/>
          <p:nvPr/>
        </p:nvSpPr>
        <p:spPr>
          <a:xfrm>
            <a:off x="8263890" y="134622"/>
            <a:ext cx="3802380" cy="843280"/>
          </a:xfrm>
          <a:prstGeom prst="rect">
            <a:avLst/>
          </a:prstGeom>
          <a:solidFill>
            <a:srgbClr val="F7CB25">
              <a:alpha val="67843"/>
            </a:srgbClr>
          </a:solidFill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Please refer to your Day 10 notes from BSTA 512/612 – lots of information about these concepts!</a:t>
            </a:r>
          </a:p>
        </p:txBody>
      </p:sp>
    </p:spTree>
    <p:extLst>
      <p:ext uri="{BB962C8B-B14F-4D97-AF65-F5344CB8AC3E}">
        <p14:creationId xmlns:p14="http://schemas.microsoft.com/office/powerpoint/2010/main" val="10961079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Interaction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EE4F93-B26E-C34D-7EDD-0FB9D4CCA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May 3, 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CC07A6-DF42-BA5D-002C-C202643199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9 Notes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r>
              <a:rPr lang="en-US" dirty="0"/>
              <a:t>We learned that multiple logistic regression (MLR) model can be used for adjusting for confounders</a:t>
            </a:r>
          </a:p>
          <a:p>
            <a:pPr lvl="1"/>
            <a:r>
              <a:rPr lang="en-US" dirty="0"/>
              <a:t>Confounders can be either categorical or continuous independent variable</a:t>
            </a:r>
          </a:p>
          <a:p>
            <a:pPr lvl="1"/>
            <a:r>
              <a:rPr lang="en-US" dirty="0"/>
              <a:t>The adjusted OR using MLR is often very close to the adjusted OR using Mantel-Haenszel method (Class 4)</a:t>
            </a:r>
          </a:p>
          <a:p>
            <a:pPr lvl="1"/>
            <a:endParaRPr lang="en-US" dirty="0"/>
          </a:p>
          <a:p>
            <a:r>
              <a:rPr lang="en-US" dirty="0"/>
              <a:t>Similarly, the single adjusted OR using MLR should ONLY be reported when there is no interaction</a:t>
            </a:r>
          </a:p>
          <a:p>
            <a:pPr lvl="1"/>
            <a:r>
              <a:rPr lang="en-US" dirty="0"/>
              <a:t>No interaction means the OR across strata is homogeneous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DE023D-583A-7721-066D-E4487588DB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660F8-83A2-894D-AF4E-79B49158309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2363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interaction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DE6B4F-64EA-EBB2-AC26-83BEB94431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May 3, 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2DD975-B595-1B2D-4430-F1FCF75A5B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9 Notes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>
          <a:xfrm>
            <a:off x="152400" y="1139952"/>
            <a:ext cx="5726727" cy="5413248"/>
          </a:xfrm>
        </p:spPr>
        <p:txBody>
          <a:bodyPr/>
          <a:lstStyle/>
          <a:p>
            <a:r>
              <a:rPr lang="en-US" dirty="0"/>
              <a:t>In a cohort study of elderly people the chance of death (outcome) within 2 years was much higher for those who had previously suffered a hip fracture at the start of these 2 years, but the excess risk associated with a hip fracture was significantly higher for men than women</a:t>
            </a:r>
          </a:p>
          <a:p>
            <a:r>
              <a:rPr lang="en-US" dirty="0"/>
              <a:t>This is an interaction between hip fracture status (yes/no) and sex (unclear if assigned at birth or no)</a:t>
            </a:r>
          </a:p>
          <a:p>
            <a:r>
              <a:rPr lang="en-US" dirty="0"/>
              <a:t>Odds ratio for females &gt; odds ratio for males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1EDEE0-2DC3-8174-A52B-969399FB84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660F8-83A2-894D-AF4E-79B491583091}" type="slidenum">
              <a:rPr lang="en-US" smtClean="0"/>
              <a:t>12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224EF4-E67C-A831-6FB3-43F6ED2375FA}"/>
              </a:ext>
            </a:extLst>
          </p:cNvPr>
          <p:cNvSpPr/>
          <p:nvPr/>
        </p:nvSpPr>
        <p:spPr>
          <a:xfrm>
            <a:off x="7006590" y="1575435"/>
            <a:ext cx="4411980" cy="3707129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15EBF35-E3D1-AE9F-09FA-2223289A96AC}"/>
              </a:ext>
            </a:extLst>
          </p:cNvPr>
          <p:cNvSpPr/>
          <p:nvPr/>
        </p:nvSpPr>
        <p:spPr>
          <a:xfrm>
            <a:off x="6898957" y="705612"/>
            <a:ext cx="4627245" cy="9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1113241-EA7E-7926-CDC5-AEFE92594790}"/>
              </a:ext>
            </a:extLst>
          </p:cNvPr>
          <p:cNvSpPr/>
          <p:nvPr/>
        </p:nvSpPr>
        <p:spPr>
          <a:xfrm rot="5400000">
            <a:off x="9463357" y="2706577"/>
            <a:ext cx="4627245" cy="8062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B4FD89B-5B47-848C-B552-DE9331579856}"/>
              </a:ext>
            </a:extLst>
          </p:cNvPr>
          <p:cNvSpPr txBox="1"/>
          <p:nvPr/>
        </p:nvSpPr>
        <p:spPr>
          <a:xfrm rot="16200000">
            <a:off x="5630091" y="3119680"/>
            <a:ext cx="22913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Chance of death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24C9435-85F8-565A-F1D0-5BCE8C08A3B0}"/>
              </a:ext>
            </a:extLst>
          </p:cNvPr>
          <p:cNvSpPr txBox="1"/>
          <p:nvPr/>
        </p:nvSpPr>
        <p:spPr>
          <a:xfrm>
            <a:off x="8376004" y="5727053"/>
            <a:ext cx="16731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Hip fracture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7C54357-48E9-4BD0-FC8D-2FD6E297A28C}"/>
              </a:ext>
            </a:extLst>
          </p:cNvPr>
          <p:cNvSpPr txBox="1"/>
          <p:nvPr/>
        </p:nvSpPr>
        <p:spPr>
          <a:xfrm>
            <a:off x="7716875" y="5356858"/>
            <a:ext cx="5453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No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56795F2-BAA0-102F-9B80-510659C0FB28}"/>
              </a:ext>
            </a:extLst>
          </p:cNvPr>
          <p:cNvSpPr txBox="1"/>
          <p:nvPr/>
        </p:nvSpPr>
        <p:spPr>
          <a:xfrm>
            <a:off x="9985575" y="5359825"/>
            <a:ext cx="5873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Yes</a:t>
            </a:r>
          </a:p>
        </p:txBody>
      </p:sp>
    </p:spTree>
    <p:extLst>
      <p:ext uri="{BB962C8B-B14F-4D97-AF65-F5344CB8AC3E}">
        <p14:creationId xmlns:p14="http://schemas.microsoft.com/office/powerpoint/2010/main" val="15144078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Types of Interaction (I)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D51850-AA92-909F-EBEC-9033ADFB66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May 3, 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F6672A-FC52-C59A-195D-9F3A6CDFF0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9 Notes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No interaction and three potential effects of interaction between two covariates A and B: </a:t>
            </a:r>
          </a:p>
          <a:p>
            <a:pPr marL="514350" indent="-514350">
              <a:buAutoNum type="alphaLcParenR"/>
            </a:pPr>
            <a:r>
              <a:rPr lang="en-US" b="1" dirty="0"/>
              <a:t>No interaction </a:t>
            </a:r>
            <a:r>
              <a:rPr lang="en-US" dirty="0"/>
              <a:t>between A and B (confounder with no interaction)</a:t>
            </a:r>
          </a:p>
          <a:p>
            <a:pPr marL="514350" indent="-514350">
              <a:buAutoNum type="alphaLcParenR"/>
            </a:pPr>
            <a:r>
              <a:rPr lang="en-US" b="1" dirty="0"/>
              <a:t>Unilateralism: </a:t>
            </a:r>
            <a:r>
              <a:rPr lang="en-US" dirty="0"/>
              <a:t>exposure to A has no effect in the absence of exposure to B, but a considerable effect when B is present.</a:t>
            </a:r>
          </a:p>
          <a:p>
            <a:pPr marL="514350" indent="-514350">
              <a:buAutoNum type="alphaLcParenR"/>
            </a:pPr>
            <a:r>
              <a:rPr lang="en-US" b="1" dirty="0"/>
              <a:t>Synergism: </a:t>
            </a:r>
            <a:r>
              <a:rPr lang="en-US" dirty="0"/>
              <a:t>the effect of A is in the same direction, but stronger in the presence of B.</a:t>
            </a:r>
          </a:p>
          <a:p>
            <a:pPr marL="514350" indent="-514350">
              <a:buAutoNum type="alphaLcParenR"/>
            </a:pPr>
            <a:r>
              <a:rPr lang="en-US" b="1" dirty="0"/>
              <a:t>Antagonism: </a:t>
            </a:r>
            <a:r>
              <a:rPr lang="en-US" dirty="0"/>
              <a:t>the effect of A works in the opposite direction in the presence of B.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D13C19-AD52-EA9C-8ECF-1C29A83E2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660F8-83A2-894D-AF4E-79B49158309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0046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Interaction (II)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467A44E0-B5EE-9517-4CCF-DF3C5CF4C3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May 3, 2023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EF0CC3CB-A25B-DDE8-8B1E-CEE6C06FAB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9 Notes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963166" y="174999"/>
            <a:ext cx="5901544" cy="7284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8995030" y="1346973"/>
            <a:ext cx="319697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Exposure to A has no effect in the absence of exposure to B, but a considerable effect when B is present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40671" y="1346973"/>
            <a:ext cx="23048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Confounder, but no interaction between A and B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02860" y="4345490"/>
            <a:ext cx="230481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Effect of A is in the same direction, but stronger in the presence of B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059721" y="4421754"/>
            <a:ext cx="2743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Effect of A works in the opposite direction in the presence of 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6887D3-8DB2-618D-1A2D-2E8DCAC757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660F8-83A2-894D-AF4E-79B49158309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1313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AFC15CF-A4D2-1B3D-AF8D-BA9E4B9A6C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May 3, 2023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8259249-671D-A1E6-AF85-A93BF4DFBD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9 Notes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7B8E42-CCF9-72C8-72BA-8BC163CECD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E7DFA-140B-4760-B625-B8FE479BC48C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4AF7480-DB57-9732-1F54-CE00964AA6D5}"/>
              </a:ext>
            </a:extLst>
          </p:cNvPr>
          <p:cNvSpPr/>
          <p:nvPr/>
        </p:nvSpPr>
        <p:spPr>
          <a:xfrm>
            <a:off x="0" y="0"/>
            <a:ext cx="3124200" cy="228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Poll Everywhere Question 2</a:t>
            </a:r>
          </a:p>
        </p:txBody>
      </p:sp>
    </p:spTree>
    <p:extLst>
      <p:ext uri="{BB962C8B-B14F-4D97-AF65-F5344CB8AC3E}">
        <p14:creationId xmlns:p14="http://schemas.microsoft.com/office/powerpoint/2010/main" val="24181368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 the Interaction (I)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5CCD1C-85DB-2CAD-1B78-56FC471D18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May 3, 2023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512C5A3-768B-8963-EC63-921DF9E44F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9 Notes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>
          <a:xfrm>
            <a:off x="152400" y="1139952"/>
            <a:ext cx="3433948" cy="5413248"/>
          </a:xfrm>
        </p:spPr>
        <p:txBody>
          <a:bodyPr>
            <a:normAutofit/>
          </a:bodyPr>
          <a:lstStyle/>
          <a:p>
            <a:r>
              <a:rPr lang="en-US" dirty="0"/>
              <a:t>Figure plots the logits under three different models showing the presence and absence of interaction. </a:t>
            </a:r>
          </a:p>
          <a:p>
            <a:r>
              <a:rPr lang="en-US" dirty="0"/>
              <a:t>Response variable: CHD</a:t>
            </a:r>
          </a:p>
          <a:p>
            <a:r>
              <a:rPr lang="en-US" dirty="0"/>
              <a:t>Risk factor: sex </a:t>
            </a:r>
          </a:p>
          <a:p>
            <a:r>
              <a:rPr lang="en-US" dirty="0"/>
              <a:t>Covariate to be controlled: age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3C3078C-69B8-268C-C005-A8BFA1C3EF97}"/>
              </a:ext>
            </a:extLst>
          </p:cNvPr>
          <p:cNvGrpSpPr/>
          <p:nvPr/>
        </p:nvGrpSpPr>
        <p:grpSpPr>
          <a:xfrm>
            <a:off x="3586348" y="1781843"/>
            <a:ext cx="8324602" cy="4056315"/>
            <a:chOff x="1981200" y="2133600"/>
            <a:chExt cx="8324602" cy="4056315"/>
          </a:xfrm>
        </p:grpSpPr>
        <p:pic>
          <p:nvPicPr>
            <p:cNvPr id="96259" name="Picture 3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502" t="6030" r="18860" b="10111"/>
            <a:stretch/>
          </p:blipFill>
          <p:spPr bwMode="auto">
            <a:xfrm>
              <a:off x="1981200" y="2386446"/>
              <a:ext cx="5427518" cy="38034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" name="TextBox 5"/>
            <p:cNvSpPr txBox="1"/>
            <p:nvPr/>
          </p:nvSpPr>
          <p:spPr>
            <a:xfrm>
              <a:off x="7772400" y="4191000"/>
              <a:ext cx="2533402" cy="461665"/>
            </a:xfrm>
            <a:prstGeom prst="rect">
              <a:avLst/>
            </a:prstGeom>
            <a:noFill/>
            <a:ln w="57150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 err="1"/>
                <a:t>Logit</a:t>
              </a:r>
              <a:r>
                <a:rPr lang="en-US" sz="2400" dirty="0"/>
                <a:t> for female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772399" y="3124201"/>
              <a:ext cx="2533401" cy="830997"/>
            </a:xfrm>
            <a:prstGeom prst="rect">
              <a:avLst/>
            </a:prstGeom>
            <a:noFill/>
            <a:ln w="57150"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 err="1"/>
                <a:t>Logit</a:t>
              </a:r>
              <a:r>
                <a:rPr lang="en-US" sz="2400" dirty="0"/>
                <a:t> for male (w/o interaction)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772399" y="2133600"/>
              <a:ext cx="2533403" cy="830997"/>
            </a:xfrm>
            <a:prstGeom prst="rect">
              <a:avLst/>
            </a:prstGeom>
            <a:noFill/>
            <a:ln w="57150">
              <a:solidFill>
                <a:schemeClr val="accent4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 err="1"/>
                <a:t>Logit</a:t>
              </a:r>
              <a:r>
                <a:rPr lang="en-US" sz="2400" dirty="0"/>
                <a:t> for male (with interaction)</a:t>
              </a:r>
            </a:p>
          </p:txBody>
        </p:sp>
        <p:cxnSp>
          <p:nvCxnSpPr>
            <p:cNvPr id="8" name="Straight Arrow Connector 7"/>
            <p:cNvCxnSpPr>
              <a:cxnSpLocks/>
              <a:stCxn id="6" idx="1"/>
            </p:cNvCxnSpPr>
            <p:nvPr/>
          </p:nvCxnSpPr>
          <p:spPr>
            <a:xfrm flipH="1" flipV="1">
              <a:off x="6324600" y="3886200"/>
              <a:ext cx="1447800" cy="535633"/>
            </a:xfrm>
            <a:prstGeom prst="straightConnector1">
              <a:avLst/>
            </a:prstGeom>
            <a:ln w="57150">
              <a:solidFill>
                <a:schemeClr val="accent6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>
              <a:cxnSpLocks/>
              <a:stCxn id="9" idx="1"/>
            </p:cNvCxnSpPr>
            <p:nvPr/>
          </p:nvCxnSpPr>
          <p:spPr>
            <a:xfrm flipH="1" flipV="1">
              <a:off x="6781800" y="3276600"/>
              <a:ext cx="990599" cy="263100"/>
            </a:xfrm>
            <a:prstGeom prst="straightConnector1">
              <a:avLst/>
            </a:prstGeom>
            <a:ln w="57150">
              <a:solidFill>
                <a:schemeClr val="accent5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>
              <a:cxnSpLocks/>
              <a:stCxn id="10" idx="1"/>
            </p:cNvCxnSpPr>
            <p:nvPr/>
          </p:nvCxnSpPr>
          <p:spPr>
            <a:xfrm flipH="1">
              <a:off x="7408718" y="2549099"/>
              <a:ext cx="363681" cy="41702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403F2D-21C1-0269-FC4B-115FB94B9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660F8-83A2-894D-AF4E-79B49158309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7589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>
            <a:extLst>
              <a:ext uri="{FF2B5EF4-FFF2-40B4-BE49-F238E27FC236}">
                <a16:creationId xmlns:a16="http://schemas.microsoft.com/office/drawing/2014/main" id="{E64468CD-E990-2EA2-83D0-E8533CB2F4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02" t="6030" r="18860" b="10111"/>
          <a:stretch/>
        </p:blipFill>
        <p:spPr bwMode="auto">
          <a:xfrm>
            <a:off x="6284795" y="1867395"/>
            <a:ext cx="5552155" cy="3890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 the Interaction (II)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262120-01D5-EE02-74E1-F38DDEECE9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May 3, 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28AE5C-2820-4C61-5AC1-E273A4B189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9 Notes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4"/>
              </p:nvPr>
            </p:nvSpPr>
            <p:spPr>
              <a:xfrm>
                <a:off x="152400" y="1139952"/>
                <a:ext cx="5943600" cy="5413248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>
                    <a:solidFill>
                      <a:schemeClr val="accent6"/>
                    </a:solidFill>
                  </a:rPr>
                  <a:t>If age does not interact with sex</a:t>
                </a:r>
                <a:r>
                  <a:rPr lang="en-US" dirty="0"/>
                  <a:t>, the distance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𝑙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𝑙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is the log odds ratio for sex, controlling for age</a:t>
                </a:r>
              </a:p>
              <a:p>
                <a:pPr lvl="1"/>
                <a:r>
                  <a:rPr lang="en-US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𝑙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b="0" i="0" smtClean="0">
                        <a:latin typeface="Cambria Math"/>
                      </a:rPr>
                      <m:t>−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𝑙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) stays the same for all values of age.</a:t>
                </a:r>
              </a:p>
              <a:p>
                <a:r>
                  <a:rPr lang="en-US" b="1" dirty="0">
                    <a:solidFill>
                      <a:schemeClr val="accent5"/>
                    </a:solidFill>
                  </a:rPr>
                  <a:t>If age interacts with sex, </a:t>
                </a:r>
                <a:r>
                  <a:rPr lang="en-US" dirty="0"/>
                  <a:t>the distance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𝑙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𝑙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is the log odds ratio for sex, controlling for age. </a:t>
                </a:r>
              </a:p>
              <a:p>
                <a:pPr lvl="1"/>
                <a:r>
                  <a:rPr lang="en-US" dirty="0"/>
                  <a:t>Age values need to be specified because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𝑙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3</m:t>
                        </m:r>
                      </m:sub>
                    </m:sSub>
                    <m:r>
                      <a:rPr lang="en-US">
                        <a:latin typeface="Cambria Math"/>
                      </a:rPr>
                      <m:t>−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𝑙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) differs for different values of age.</a:t>
                </a:r>
              </a:p>
              <a:p>
                <a:pPr lvl="1"/>
                <a:r>
                  <a:rPr lang="en-US" dirty="0"/>
                  <a:t>Must specify age when reporting odds ratio comparing sex</a:t>
                </a:r>
              </a:p>
              <a:p>
                <a:pPr lvl="1"/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xfrm>
                <a:off x="152400" y="1139952"/>
                <a:ext cx="5943600" cy="5413248"/>
              </a:xfrm>
              <a:blipFill>
                <a:blip r:embed="rId4"/>
                <a:stretch>
                  <a:fillRect l="-1919" t="-1874" r="-3198" b="-30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706C1E-1ED7-BAE7-8EDD-9A4AAB3F75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660F8-83A2-894D-AF4E-79B49158309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81184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AFC15CF-A4D2-1B3D-AF8D-BA9E4B9A6C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May 3, 2023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8259249-671D-A1E6-AF85-A93BF4DFBD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9 Notes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7B8E42-CCF9-72C8-72BA-8BC163CECD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E7DFA-140B-4760-B625-B8FE479BC48C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4AF7480-DB57-9732-1F54-CE00964AA6D5}"/>
              </a:ext>
            </a:extLst>
          </p:cNvPr>
          <p:cNvSpPr/>
          <p:nvPr/>
        </p:nvSpPr>
        <p:spPr>
          <a:xfrm>
            <a:off x="0" y="0"/>
            <a:ext cx="3124200" cy="228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Poll Everywhere Question 3</a:t>
            </a:r>
          </a:p>
        </p:txBody>
      </p:sp>
    </p:spTree>
    <p:extLst>
      <p:ext uri="{BB962C8B-B14F-4D97-AF65-F5344CB8AC3E}">
        <p14:creationId xmlns:p14="http://schemas.microsoft.com/office/powerpoint/2010/main" val="17527497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 the Interaction (III)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397DD9-9753-EA65-1DA2-7E18785835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May 3, 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1F4138-6FEC-7814-5DE8-24BE72FE6E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9 Notes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sz="quarter" idx="14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In the real world, it is rare to see two completely parallel </a:t>
                </a:r>
                <a:r>
                  <a:rPr lang="en-US" dirty="0" err="1"/>
                  <a:t>logit</a:t>
                </a:r>
                <a:r>
                  <a:rPr lang="en-US" dirty="0"/>
                  <a:t> plots as we see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𝑙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𝑙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But we need to determine if the difference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𝑙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/>
                  <a:t> is important in the model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We may not want to include the interaction term unless it is statistically significant and/or clinically meaningful</a:t>
                </a:r>
              </a:p>
              <a:p>
                <a:endParaRPr lang="en-US" dirty="0"/>
              </a:p>
              <a:p>
                <a:r>
                  <a:rPr lang="en-US" dirty="0"/>
                  <a:t>Likelihood ratio test (or Wald test) may be used to test the significance of coefficients for variables of the interaction term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blipFill>
                <a:blip r:embed="rId2"/>
                <a:stretch>
                  <a:fillRect l="-1250" t="-1874" r="-1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25756E-52F0-E2F6-3B7B-1694BF0563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660F8-83A2-894D-AF4E-79B49158309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6564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95A5A0-0DF8-5AE3-9D82-565505EBFD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C333466-A164-C9FC-1D7C-104D571E17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May 3, 2023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46010A-3D9C-ECF6-CC3C-D8CE6A47E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9 Notes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CD13D8-E4DC-7086-E230-3BEAC7012F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F66BD-ED5B-FC49-B89E-F09DF1E9DCD8}" type="slidenum">
              <a:rPr lang="en-US" smtClean="0"/>
              <a:t>2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8EAE14E-8D77-3549-7DE6-D8B1B2DDAEB1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Midterm in 1 week (May 10 at 1-2:50pm)</a:t>
            </a:r>
          </a:p>
          <a:p>
            <a:endParaRPr lang="en-US" dirty="0"/>
          </a:p>
          <a:p>
            <a:r>
              <a:rPr lang="en-US" dirty="0"/>
              <a:t>Still working on project instructions – please use similar division of work as last quarter</a:t>
            </a:r>
          </a:p>
          <a:p>
            <a:endParaRPr lang="en-US" dirty="0"/>
          </a:p>
          <a:p>
            <a:r>
              <a:rPr lang="en-US" b="1" dirty="0"/>
              <a:t>HW 4, Question 1, part h: </a:t>
            </a:r>
            <a:r>
              <a:rPr lang="en-US" dirty="0"/>
              <a:t>Make sure you use the fitted model with Age and CPR to calculate the 10 year increase in age.</a:t>
            </a:r>
          </a:p>
          <a:p>
            <a:endParaRPr lang="en-US" dirty="0"/>
          </a:p>
          <a:p>
            <a:r>
              <a:rPr lang="en-US" dirty="0"/>
              <a:t>Thank you all for your patience as I catch up on our project work, midterm, and class!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01260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810857-EAA7-FC22-77E4-AA5A8C0840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May 3, 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C94300-44B5-C7AD-4291-B489D17DA3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9 Notes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4"/>
              </p:nvPr>
            </p:nvSpPr>
            <p:spPr>
              <a:xfrm>
                <a:off x="152400" y="1139952"/>
                <a:ext cx="11200410" cy="541324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In a logistic model with two covariates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 </m:t>
                    </m:r>
                  </m:oMath>
                </a14:m>
                <a:r>
                  <a:rPr lang="en-US" dirty="0"/>
                  <a:t>(the risk factor, a binary variable)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(potential confounder/effect modifier)</a:t>
                </a:r>
              </a:p>
              <a:p>
                <a:r>
                  <a:rPr lang="en-US" dirty="0"/>
                  <a:t>The role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can be one of the three possibilities:</a:t>
                </a:r>
              </a:p>
              <a:p>
                <a:pPr marL="971550" lvl="1" indent="-514350">
                  <a:buAutoNum type="arabicPeriod"/>
                </a:pPr>
                <a:r>
                  <a:rPr lang="en-US" b="1" dirty="0"/>
                  <a:t>Not a confounder or effect modifier</a:t>
                </a:r>
                <a:r>
                  <a:rPr lang="en-US" dirty="0"/>
                  <a:t>, and not significantly associated with Y</a:t>
                </a:r>
              </a:p>
              <a:p>
                <a:pPr lvl="2"/>
                <a:r>
                  <a:rPr lang="en-US" i="1" dirty="0"/>
                  <a:t>No need to include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i="1" dirty="0"/>
                  <a:t> in the model </a:t>
                </a:r>
                <a:r>
                  <a:rPr lang="en-US" dirty="0"/>
                  <a:t>(for your dataset)</a:t>
                </a:r>
              </a:p>
              <a:p>
                <a:pPr lvl="2"/>
                <a:r>
                  <a:rPr lang="en-US" dirty="0"/>
                  <a:t>May still be nice to include if other literature in the field includes it</a:t>
                </a:r>
              </a:p>
              <a:p>
                <a:pPr marL="971550" lvl="1" indent="-514350">
                  <a:buFont typeface="Arial" panose="020B0604020202020204" pitchFamily="34" charset="0"/>
                  <a:buAutoNum type="arabicPeriod"/>
                </a:pPr>
                <a:r>
                  <a:rPr lang="en-US" dirty="0"/>
                  <a:t>It is a </a:t>
                </a:r>
                <a:r>
                  <a:rPr lang="en-US" b="1" dirty="0"/>
                  <a:t>confounder but not an effect modifier</a:t>
                </a:r>
                <a:r>
                  <a:rPr lang="en-US" dirty="0"/>
                  <a:t>. There is statistical adjustment but no statistical interaction</a:t>
                </a:r>
              </a:p>
              <a:p>
                <a:pPr lvl="2"/>
                <a:r>
                  <a:rPr lang="en-US" dirty="0"/>
                  <a:t>Should </a:t>
                </a:r>
                <a:r>
                  <a:rPr lang="en-US" i="1" dirty="0"/>
                  <a:t>include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i="1" dirty="0"/>
                  <a:t> in the model as main effect</a:t>
                </a:r>
              </a:p>
              <a:p>
                <a:pPr marL="971550" lvl="1" indent="-514350">
                  <a:buFont typeface="Arial" panose="020B0604020202020204" pitchFamily="34" charset="0"/>
                  <a:buAutoNum type="arabicPeriod"/>
                </a:pPr>
                <a:r>
                  <a:rPr lang="en-US" dirty="0"/>
                  <a:t>It is an </a:t>
                </a:r>
                <a:r>
                  <a:rPr lang="en-US" b="1" dirty="0"/>
                  <a:t>effect modifier</a:t>
                </a:r>
                <a:r>
                  <a:rPr lang="en-US" dirty="0"/>
                  <a:t>. There is statistical interaction.</a:t>
                </a:r>
              </a:p>
              <a:p>
                <a:pPr lvl="2"/>
                <a:r>
                  <a:rPr lang="en-US" dirty="0"/>
                  <a:t>Should </a:t>
                </a:r>
                <a:r>
                  <a:rPr lang="en-US" i="1" dirty="0"/>
                  <a:t>include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i="1" dirty="0"/>
                  <a:t> in the model as main effect and interaction term  </a:t>
                </a:r>
              </a:p>
              <a:p>
                <a:pPr marL="971550" lvl="1" indent="-514350">
                  <a:buFont typeface="Arial" panose="020B0604020202020204" pitchFamily="34" charset="0"/>
                  <a:buAutoNum type="arabicPeriod"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xfrm>
                <a:off x="152400" y="1139952"/>
                <a:ext cx="11200410" cy="5413248"/>
              </a:xfrm>
              <a:blipFill>
                <a:blip r:embed="rId2"/>
                <a:stretch>
                  <a:fillRect l="-1020" t="-1874" r="-907" b="-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1C389C-5C9D-A1B0-49E3-3F6B567C75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660F8-83A2-894D-AF4E-79B49158309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8693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GLOW Study (I)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B592-0C9B-4068-952A-D5800732EACA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r>
              <a:rPr lang="en-US" dirty="0"/>
              <a:t>From GLOW (Global Longitudinal Study of Osteoporosis in Women) study</a:t>
            </a:r>
          </a:p>
          <a:p>
            <a:endParaRPr lang="en-US" dirty="0"/>
          </a:p>
          <a:p>
            <a:pPr lvl="1"/>
            <a:r>
              <a:rPr lang="en-US" b="1" dirty="0"/>
              <a:t>Outcome variable: </a:t>
            </a:r>
            <a:r>
              <a:rPr lang="en-US" dirty="0"/>
              <a:t>any fracture in the first year of follow up (FRACTURE: 0 or 1)</a:t>
            </a:r>
          </a:p>
          <a:p>
            <a:pPr lvl="1"/>
            <a:endParaRPr lang="en-US" dirty="0"/>
          </a:p>
          <a:p>
            <a:pPr lvl="1"/>
            <a:r>
              <a:rPr lang="en-US" b="1" dirty="0"/>
              <a:t>Risk factor/variable of interest: </a:t>
            </a:r>
            <a:r>
              <a:rPr lang="en-US" dirty="0"/>
              <a:t>history of prior fracture (PRIORFRAC: 0 or 1)</a:t>
            </a:r>
          </a:p>
          <a:p>
            <a:pPr lvl="1"/>
            <a:endParaRPr lang="en-US" dirty="0"/>
          </a:p>
          <a:p>
            <a:pPr lvl="1"/>
            <a:r>
              <a:rPr lang="en-US" b="1" dirty="0"/>
              <a:t>Potential confounder or effect modifier</a:t>
            </a:r>
            <a:r>
              <a:rPr lang="en-US" dirty="0"/>
              <a:t>: age (AGE, a continuous variable)</a:t>
            </a:r>
          </a:p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779872-B29F-C4E8-DCCB-98DCF2E4C5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May 3, 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6F87A0-989A-EB45-2B92-8BFF293DE4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9 Notes</a:t>
            </a:r>
          </a:p>
        </p:txBody>
      </p:sp>
    </p:spTree>
    <p:extLst>
      <p:ext uri="{BB962C8B-B14F-4D97-AF65-F5344CB8AC3E}">
        <p14:creationId xmlns:p14="http://schemas.microsoft.com/office/powerpoint/2010/main" val="16135939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5D59D-E421-990E-85B5-11EDFDA35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GLOW Study (II)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E86105-A63A-B406-E1A0-5B9BADE948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May 3, 2023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F09371-BB1D-F15E-25DF-D5485D54FD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9 Notes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F612C4-767E-5C70-27BF-F5A953BD4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F66BD-ED5B-FC49-B89E-F09DF1E9DCD8}" type="slidenum">
              <a:rPr lang="en-US" smtClean="0"/>
              <a:t>22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6FEE7AD-2EAD-A715-F275-16C2B9CED61C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Back in BSTA 512/612, we could visual the data to get a sense of the interaction before fitting a model</a:t>
            </a:r>
          </a:p>
          <a:p>
            <a:endParaRPr lang="en-US" dirty="0"/>
          </a:p>
          <a:p>
            <a:r>
              <a:rPr lang="en-US" dirty="0"/>
              <a:t>With a binary outcome, this is a little harder</a:t>
            </a:r>
          </a:p>
          <a:p>
            <a:pPr lvl="1"/>
            <a:r>
              <a:rPr lang="en-US" dirty="0"/>
              <a:t>We could use a contingency table or plot proportions of the outcome</a:t>
            </a:r>
          </a:p>
          <a:p>
            <a:pPr lvl="1"/>
            <a:r>
              <a:rPr lang="en-US" dirty="0"/>
              <a:t>Hard to do this when our potential confounder or effect modifier is continuous </a:t>
            </a:r>
          </a:p>
        </p:txBody>
      </p:sp>
    </p:spTree>
    <p:extLst>
      <p:ext uri="{BB962C8B-B14F-4D97-AF65-F5344CB8AC3E}">
        <p14:creationId xmlns:p14="http://schemas.microsoft.com/office/powerpoint/2010/main" val="23240183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5D59D-E421-990E-85B5-11EDFDA35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GLOW Study (III)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E86105-A63A-B406-E1A0-5B9BADE948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May 3, 2023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F09371-BB1D-F15E-25DF-D5485D54FD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9 Notes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F612C4-767E-5C70-27BF-F5A953BD4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F66BD-ED5B-FC49-B89E-F09DF1E9DCD8}" type="slidenum">
              <a:rPr lang="en-US" smtClean="0"/>
              <a:t>23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76FEE7AD-2EAD-A715-F275-16C2B9CED61C}"/>
                  </a:ext>
                </a:extLst>
              </p:cNvPr>
              <p:cNvSpPr>
                <a:spLocks noGrp="1"/>
              </p:cNvSpPr>
              <p:nvPr>
                <p:ph sz="quarter" idx="14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Instead, we jump right into model fitting (connecting to the three possible roles of Age):</a:t>
                </a:r>
              </a:p>
              <a:p>
                <a:r>
                  <a:rPr lang="en-US" b="1" dirty="0">
                    <a:solidFill>
                      <a:schemeClr val="accent4"/>
                    </a:solidFill>
                  </a:rPr>
                  <a:t>Model 1: </a:t>
                </a:r>
                <a:r>
                  <a:rPr lang="en-US" dirty="0"/>
                  <a:t>Age not included</a:t>
                </a:r>
              </a:p>
              <a:p>
                <a:endParaRPr lang="en-US" sz="1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logit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PF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1400" dirty="0"/>
              </a:p>
              <a:p>
                <a:r>
                  <a:rPr lang="en-US" b="1" dirty="0">
                    <a:solidFill>
                      <a:schemeClr val="accent5"/>
                    </a:solidFill>
                  </a:rPr>
                  <a:t>Model 2: </a:t>
                </a:r>
                <a:r>
                  <a:rPr lang="en-US" dirty="0"/>
                  <a:t>Age as main effect (age as potential confounder)</a:t>
                </a:r>
              </a:p>
              <a:p>
                <a:endParaRPr lang="en-US" sz="15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logit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PF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Age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1500" dirty="0"/>
              </a:p>
              <a:p>
                <a:r>
                  <a:rPr lang="en-US" b="1" dirty="0">
                    <a:solidFill>
                      <a:schemeClr val="accent6"/>
                    </a:solidFill>
                  </a:rPr>
                  <a:t>Model 3: </a:t>
                </a:r>
                <a:r>
                  <a:rPr lang="en-US" dirty="0"/>
                  <a:t>Age and Prior Fracture interaction (age as potential effect modifier)</a:t>
                </a:r>
              </a:p>
              <a:p>
                <a:endParaRPr lang="en-US" sz="1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logit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PF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Age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PF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Age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76FEE7AD-2EAD-A715-F275-16C2B9CED61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blipFill>
                <a:blip r:embed="rId2"/>
                <a:stretch>
                  <a:fillRect l="-1528" t="-25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354852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5D59D-E421-990E-85B5-11EDFDA35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GLOW Study (III)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E86105-A63A-B406-E1A0-5B9BADE948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May 3, 2023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F09371-BB1D-F15E-25DF-D5485D54FD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9 Notes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F612C4-767E-5C70-27BF-F5A953BD4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F66BD-ED5B-FC49-B89E-F09DF1E9DCD8}" type="slidenum">
              <a:rPr lang="en-US" smtClean="0"/>
              <a:t>24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76FEE7AD-2EAD-A715-F275-16C2B9CED61C}"/>
                  </a:ext>
                </a:extLst>
              </p:cNvPr>
              <p:cNvSpPr>
                <a:spLocks noGrp="1"/>
              </p:cNvSpPr>
              <p:nvPr>
                <p:ph sz="quarter" idx="14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Instead, we jump right into model fitting (connecting to the three possible roles of Age):</a:t>
                </a:r>
              </a:p>
              <a:p>
                <a:r>
                  <a:rPr lang="en-US" b="1" dirty="0">
                    <a:solidFill>
                      <a:schemeClr val="accent4"/>
                    </a:solidFill>
                  </a:rPr>
                  <a:t>Model 1: </a:t>
                </a:r>
                <a:r>
                  <a:rPr lang="en-US" dirty="0"/>
                  <a:t>Age not included</a:t>
                </a:r>
              </a:p>
              <a:p>
                <a:endParaRPr lang="en-US" sz="1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logit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PF</m:t>
                      </m:r>
                    </m:oMath>
                  </m:oMathPara>
                </a14:m>
                <a:endParaRPr lang="en-US" sz="1400" dirty="0"/>
              </a:p>
              <a:p>
                <a:r>
                  <a:rPr lang="en-US" b="1" dirty="0">
                    <a:solidFill>
                      <a:schemeClr val="accent5"/>
                    </a:solidFill>
                  </a:rPr>
                  <a:t>Model 2: </a:t>
                </a:r>
                <a:r>
                  <a:rPr lang="en-US" dirty="0"/>
                  <a:t>Age as main effect (age as potential confounder)</a:t>
                </a:r>
              </a:p>
              <a:p>
                <a:endParaRPr lang="en-US" sz="15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logit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PF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Age</m:t>
                      </m:r>
                    </m:oMath>
                  </m:oMathPara>
                </a14:m>
                <a:endParaRPr lang="en-US" sz="1500" dirty="0"/>
              </a:p>
              <a:p>
                <a:r>
                  <a:rPr lang="en-US" b="1" dirty="0">
                    <a:solidFill>
                      <a:schemeClr val="accent6"/>
                    </a:solidFill>
                  </a:rPr>
                  <a:t>Model 3: </a:t>
                </a:r>
                <a:r>
                  <a:rPr lang="en-US" dirty="0"/>
                  <a:t>Age and Prior Fracture interaction (age as potential effect modifier)</a:t>
                </a:r>
              </a:p>
              <a:p>
                <a:endParaRPr lang="en-US" sz="1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logit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PF</m:t>
                      </m:r>
                      <m:r>
                        <a:rPr lang="en-US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Age</m:t>
                      </m:r>
                      <m:r>
                        <a:rPr lang="en-US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PF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Age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76FEE7AD-2EAD-A715-F275-16C2B9CED61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blipFill>
                <a:blip r:embed="rId2"/>
                <a:stretch>
                  <a:fillRect l="-1528" t="-18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92FFFEE9-77C4-F57E-1120-079F6B8898C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0029"/>
          <a:stretch/>
        </p:blipFill>
        <p:spPr>
          <a:xfrm>
            <a:off x="71293" y="2391691"/>
            <a:ext cx="12049414" cy="7986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1055D44-ABD0-ACE8-2198-17C42C332EC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9562" b="40468"/>
          <a:stretch/>
        </p:blipFill>
        <p:spPr>
          <a:xfrm>
            <a:off x="71293" y="3719250"/>
            <a:ext cx="12049414" cy="79865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1A84413-F69E-8C7F-0930-98A95CB74F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9460"/>
          <a:stretch/>
        </p:blipFill>
        <p:spPr>
          <a:xfrm>
            <a:off x="71293" y="5331866"/>
            <a:ext cx="12049414" cy="1080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9036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GLOW Model Coefficient Estimates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B592-0C9B-4068-952A-D5800732EACA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EAEC3A0-6C64-89E4-E63F-BA20D5940B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May 3, 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D6AC95-392C-5597-BF2A-CE2472AB5B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9 Notes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54FF0D-AEAB-40B3-80CB-E6BC0277739C}"/>
              </a:ext>
            </a:extLst>
          </p:cNvPr>
          <p:cNvSpPr txBox="1"/>
          <p:nvPr/>
        </p:nvSpPr>
        <p:spPr>
          <a:xfrm>
            <a:off x="7897091" y="6488667"/>
            <a:ext cx="4080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Table from Hosmer &amp; </a:t>
            </a:r>
            <a:r>
              <a:rPr lang="en-US" dirty="0" err="1"/>
              <a:t>Lemeshow</a:t>
            </a:r>
            <a:r>
              <a:rPr lang="en-US" dirty="0"/>
              <a:t>, page 72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07740FA-C6A8-1271-A4D2-6368A8B61867}"/>
              </a:ext>
            </a:extLst>
          </p:cNvPr>
          <p:cNvGrpSpPr/>
          <p:nvPr/>
        </p:nvGrpSpPr>
        <p:grpSpPr>
          <a:xfrm>
            <a:off x="152400" y="1311234"/>
            <a:ext cx="11234057" cy="4699468"/>
            <a:chOff x="152400" y="1311234"/>
            <a:chExt cx="11234057" cy="4699468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8A734E2-C035-4AEE-2F18-FEBBEB6890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9908"/>
            <a:stretch/>
          </p:blipFill>
          <p:spPr>
            <a:xfrm>
              <a:off x="152400" y="1311234"/>
              <a:ext cx="11234057" cy="4699468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B2336EA-58DD-1377-1A27-D5900D253C35}"/>
                </a:ext>
              </a:extLst>
            </p:cNvPr>
            <p:cNvSpPr/>
            <p:nvPr/>
          </p:nvSpPr>
          <p:spPr>
            <a:xfrm>
              <a:off x="152400" y="1959429"/>
              <a:ext cx="11141034" cy="938150"/>
            </a:xfrm>
            <a:prstGeom prst="rect">
              <a:avLst/>
            </a:prstGeom>
            <a:noFill/>
            <a:ln w="571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79253DD-12AB-3855-67B8-EA69AF826C1A}"/>
                </a:ext>
              </a:extLst>
            </p:cNvPr>
            <p:cNvSpPr/>
            <p:nvPr/>
          </p:nvSpPr>
          <p:spPr>
            <a:xfrm>
              <a:off x="152400" y="2959924"/>
              <a:ext cx="11141034" cy="1232065"/>
            </a:xfrm>
            <a:prstGeom prst="rect">
              <a:avLst/>
            </a:prstGeom>
            <a:noFill/>
            <a:ln w="571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1192B11-DE83-0951-873D-830C521B1427}"/>
                </a:ext>
              </a:extLst>
            </p:cNvPr>
            <p:cNvSpPr/>
            <p:nvPr/>
          </p:nvSpPr>
          <p:spPr>
            <a:xfrm>
              <a:off x="152400" y="4254334"/>
              <a:ext cx="11141034" cy="1683799"/>
            </a:xfrm>
            <a:prstGeom prst="rect">
              <a:avLst/>
            </a:prstGeom>
            <a:noFill/>
            <a:ln w="5715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F14F881C-BB17-6708-4DA1-633B81FF0365}"/>
                    </a:ext>
                  </a:extLst>
                </p:cNvPr>
                <p:cNvSpPr txBox="1"/>
                <p:nvPr/>
              </p:nvSpPr>
              <p:spPr>
                <a:xfrm>
                  <a:off x="742774" y="2353519"/>
                  <a:ext cx="628826" cy="54656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700" b="0" i="1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700" b="0" i="1" smtClean="0">
                                    <a:solidFill>
                                      <a:schemeClr val="accent4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700" b="0" i="1" smtClean="0">
                                    <a:solidFill>
                                      <a:schemeClr val="accent4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sz="2700" b="0" i="1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2700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F14F881C-BB17-6708-4DA1-633B81FF036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2774" y="2353519"/>
                  <a:ext cx="628826" cy="546560"/>
                </a:xfrm>
                <a:prstGeom prst="rect">
                  <a:avLst/>
                </a:prstGeom>
                <a:blipFill>
                  <a:blip r:embed="rId3"/>
                  <a:stretch>
                    <a:fillRect l="-3922" t="-9091" b="-1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D6E16295-DD31-9E35-E1A1-ECAFDFCFAF45}"/>
                    </a:ext>
                  </a:extLst>
                </p:cNvPr>
                <p:cNvSpPr txBox="1"/>
                <p:nvPr/>
              </p:nvSpPr>
              <p:spPr>
                <a:xfrm>
                  <a:off x="748712" y="1959429"/>
                  <a:ext cx="614655" cy="54149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700" b="0" i="1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700" b="0" i="1" smtClean="0">
                                    <a:solidFill>
                                      <a:schemeClr val="accent4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700" b="0" i="1" smtClean="0">
                                    <a:solidFill>
                                      <a:schemeClr val="accent4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acc>
                          </m:e>
                          <m:sub>
                            <m:r>
                              <a:rPr lang="en-US" sz="2700" b="0" i="1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70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D6E16295-DD31-9E35-E1A1-ECAFDFCFAF4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8712" y="1959429"/>
                  <a:ext cx="614655" cy="541495"/>
                </a:xfrm>
                <a:prstGeom prst="rect">
                  <a:avLst/>
                </a:prstGeom>
                <a:blipFill>
                  <a:blip r:embed="rId4"/>
                  <a:stretch>
                    <a:fillRect t="-69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EE1E41B3-21DF-A22A-850C-D059CCF48C7B}"/>
                    </a:ext>
                  </a:extLst>
                </p:cNvPr>
                <p:cNvSpPr txBox="1"/>
                <p:nvPr/>
              </p:nvSpPr>
              <p:spPr>
                <a:xfrm>
                  <a:off x="750816" y="3710707"/>
                  <a:ext cx="628826" cy="54656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7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700" b="0" i="1" smtClean="0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700" b="0" i="1" smtClean="0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sz="27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270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EE1E41B3-21DF-A22A-850C-D059CCF48C7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0816" y="3710707"/>
                  <a:ext cx="628826" cy="546560"/>
                </a:xfrm>
                <a:prstGeom prst="rect">
                  <a:avLst/>
                </a:prstGeom>
                <a:blipFill>
                  <a:blip r:embed="rId5"/>
                  <a:stretch>
                    <a:fillRect l="-4000" t="-9091" b="-1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9EFB98C2-E34D-AAF5-1919-983321B69432}"/>
                    </a:ext>
                  </a:extLst>
                </p:cNvPr>
                <p:cNvSpPr txBox="1"/>
                <p:nvPr/>
              </p:nvSpPr>
              <p:spPr>
                <a:xfrm>
                  <a:off x="756754" y="3316617"/>
                  <a:ext cx="628826" cy="54656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7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700" b="0" i="1" smtClean="0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700" b="0" i="1" smtClean="0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sz="27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70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9EFB98C2-E34D-AAF5-1919-983321B6943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6754" y="3316617"/>
                  <a:ext cx="628826" cy="546560"/>
                </a:xfrm>
                <a:prstGeom prst="rect">
                  <a:avLst/>
                </a:prstGeom>
                <a:blipFill>
                  <a:blip r:embed="rId6"/>
                  <a:stretch>
                    <a:fillRect l="-2000" t="-9091" b="-1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EEFAB686-D42B-1B7A-DC80-4803314D9564}"/>
                    </a:ext>
                  </a:extLst>
                </p:cNvPr>
                <p:cNvSpPr txBox="1"/>
                <p:nvPr/>
              </p:nvSpPr>
              <p:spPr>
                <a:xfrm>
                  <a:off x="757901" y="2884335"/>
                  <a:ext cx="612860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7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700" b="0" i="1" smtClean="0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700" b="0" i="1" smtClean="0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</a:rPr>
                                  <m:t>𝜂</m:t>
                                </m:r>
                              </m:e>
                            </m:acc>
                          </m:e>
                          <m:sub>
                            <m:r>
                              <a:rPr lang="en-US" sz="27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70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EEFAB686-D42B-1B7A-DC80-4803314D956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7901" y="2884335"/>
                  <a:ext cx="612860" cy="523220"/>
                </a:xfrm>
                <a:prstGeom prst="rect">
                  <a:avLst/>
                </a:prstGeom>
                <a:blipFill>
                  <a:blip r:embed="rId7"/>
                  <a:stretch>
                    <a:fillRect t="-7143" b="-71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994B4FE8-BE9C-E012-21D9-F8FF21E5A659}"/>
                    </a:ext>
                  </a:extLst>
                </p:cNvPr>
                <p:cNvSpPr txBox="1"/>
                <p:nvPr/>
              </p:nvSpPr>
              <p:spPr>
                <a:xfrm>
                  <a:off x="719265" y="5391573"/>
                  <a:ext cx="628826" cy="54656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700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700" b="0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700" b="0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sz="2700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2700" dirty="0">
                    <a:solidFill>
                      <a:schemeClr val="accent6"/>
                    </a:solidFill>
                  </a:endParaRPr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994B4FE8-BE9C-E012-21D9-F8FF21E5A65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9265" y="5391573"/>
                  <a:ext cx="628826" cy="546560"/>
                </a:xfrm>
                <a:prstGeom prst="rect">
                  <a:avLst/>
                </a:prstGeom>
                <a:blipFill>
                  <a:blip r:embed="rId8"/>
                  <a:stretch>
                    <a:fillRect l="-1961" t="-9091" b="-1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D8D19FB5-C46D-5D36-43D3-428FE296C0E6}"/>
                    </a:ext>
                  </a:extLst>
                </p:cNvPr>
                <p:cNvSpPr txBox="1"/>
                <p:nvPr/>
              </p:nvSpPr>
              <p:spPr>
                <a:xfrm>
                  <a:off x="726101" y="4593930"/>
                  <a:ext cx="628826" cy="54656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700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700" b="0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700" b="0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sz="2700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700" dirty="0">
                    <a:solidFill>
                      <a:schemeClr val="accent6"/>
                    </a:solidFill>
                  </a:endParaRPr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D8D19FB5-C46D-5D36-43D3-428FE296C0E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6101" y="4593930"/>
                  <a:ext cx="628826" cy="546560"/>
                </a:xfrm>
                <a:prstGeom prst="rect">
                  <a:avLst/>
                </a:prstGeom>
                <a:blipFill>
                  <a:blip r:embed="rId9"/>
                  <a:stretch>
                    <a:fillRect l="-4000" t="-6818" b="-1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B6A3F1E9-073C-0BA3-11C8-9308D83B8767}"/>
                    </a:ext>
                  </a:extLst>
                </p:cNvPr>
                <p:cNvSpPr txBox="1"/>
                <p:nvPr/>
              </p:nvSpPr>
              <p:spPr>
                <a:xfrm>
                  <a:off x="727248" y="4205062"/>
                  <a:ext cx="620554" cy="54656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700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700" b="0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700" b="0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sz="2700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700" dirty="0">
                    <a:solidFill>
                      <a:schemeClr val="accent6"/>
                    </a:solidFill>
                  </a:endParaRPr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B6A3F1E9-073C-0BA3-11C8-9308D83B876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7248" y="4205062"/>
                  <a:ext cx="620554" cy="546560"/>
                </a:xfrm>
                <a:prstGeom prst="rect">
                  <a:avLst/>
                </a:prstGeom>
                <a:blipFill>
                  <a:blip r:embed="rId10"/>
                  <a:stretch>
                    <a:fillRect l="-4000" t="-9302" b="-162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906C1768-86CA-7D2B-A475-00E6751E7216}"/>
                    </a:ext>
                  </a:extLst>
                </p:cNvPr>
                <p:cNvSpPr txBox="1"/>
                <p:nvPr/>
              </p:nvSpPr>
              <p:spPr>
                <a:xfrm>
                  <a:off x="726101" y="5001562"/>
                  <a:ext cx="628826" cy="54656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700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700" b="0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700" b="0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sz="2700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2700" dirty="0">
                    <a:solidFill>
                      <a:schemeClr val="accent6"/>
                    </a:solidFill>
                  </a:endParaRPr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906C1768-86CA-7D2B-A475-00E6751E721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6101" y="5001562"/>
                  <a:ext cx="628826" cy="546560"/>
                </a:xfrm>
                <a:prstGeom prst="rect">
                  <a:avLst/>
                </a:prstGeom>
                <a:blipFill>
                  <a:blip r:embed="rId11"/>
                  <a:stretch>
                    <a:fillRect l="-4000" t="-6818" b="-1590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9941819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GLOW – Age </a:t>
            </a:r>
            <a:r>
              <a:rPr lang="en-US" b="1" dirty="0"/>
              <a:t>confounder</a:t>
            </a:r>
            <a:r>
              <a:rPr lang="en-US" dirty="0"/>
              <a:t>? (I)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EAEC3A0-6C64-89E4-E63F-BA20D5940B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May 3, 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D6AC95-392C-5597-BF2A-CE2472AB5B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9 Notes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B592-0C9B-4068-952A-D5800732EACA}" type="slidenum">
              <a:rPr lang="en-US" smtClean="0"/>
              <a:pPr/>
              <a:t>26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EC51C780-1133-0734-67A2-B7A3C359CC49}"/>
                  </a:ext>
                </a:extLst>
              </p:cNvPr>
              <p:cNvSpPr>
                <a:spLocks noGrp="1"/>
              </p:cNvSpPr>
              <p:nvPr>
                <p:ph sz="quarter" idx="14"/>
              </p:nvPr>
            </p:nvSpPr>
            <p:spPr>
              <a:xfrm>
                <a:off x="152400" y="1139952"/>
                <a:ext cx="6081252" cy="5413248"/>
              </a:xfrm>
            </p:spPr>
            <p:txBody>
              <a:bodyPr/>
              <a:lstStyle/>
              <a:p>
                <a:r>
                  <a:rPr lang="en-US" dirty="0"/>
                  <a:t>Is age a confounder?</a:t>
                </a:r>
              </a:p>
              <a:p>
                <a:pPr lvl="1"/>
                <a:r>
                  <a:rPr lang="en-US" dirty="0"/>
                  <a:t>Test change in prior fracture coefficient estimate between Model 1 and Model 2</a:t>
                </a:r>
              </a:p>
              <a:p>
                <a:pPr lvl="1"/>
                <a:endParaRPr lang="en-US" dirty="0"/>
              </a:p>
              <a:p>
                <a:pPr marL="0" indent="0">
                  <a:lnSpc>
                    <a:spcPct val="13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</m:acc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%</m:t>
                      </m:r>
                      <m:r>
                        <m:rPr>
                          <m:aln/>
                        </m:rP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100% × </m:t>
                      </m:r>
                      <m:f>
                        <m:f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𝜂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𝜂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  <m:oMath xmlns:m="http://schemas.openxmlformats.org/officeDocument/2006/math">
                      <m:r>
                        <m:rPr>
                          <m:aln/>
                        </m:rP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100% × </m:t>
                      </m:r>
                      <m:f>
                        <m:f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1.064−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0.839</m:t>
                          </m:r>
                        </m:num>
                        <m:den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0.839</m:t>
                          </m:r>
                        </m:den>
                      </m:f>
                    </m:oMath>
                    <m:oMath xmlns:m="http://schemas.openxmlformats.org/officeDocument/2006/math">
                      <m:r>
                        <m:rPr>
                          <m:aln/>
                        </m:rPr>
                        <a:rPr lang="en-US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26.8%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EC51C780-1133-0734-67A2-B7A3C359CC4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xfrm>
                <a:off x="152400" y="1139952"/>
                <a:ext cx="6081252" cy="5413248"/>
              </a:xfrm>
              <a:blipFill>
                <a:blip r:embed="rId2"/>
                <a:stretch>
                  <a:fillRect l="-1875" t="-18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A054FF0D-AEAB-40B3-80CB-E6BC0277739C}"/>
              </a:ext>
            </a:extLst>
          </p:cNvPr>
          <p:cNvSpPr txBox="1"/>
          <p:nvPr/>
        </p:nvSpPr>
        <p:spPr>
          <a:xfrm>
            <a:off x="7897091" y="6488667"/>
            <a:ext cx="4080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Table from Hosmer &amp; </a:t>
            </a:r>
            <a:r>
              <a:rPr lang="en-US" dirty="0" err="1"/>
              <a:t>Lemeshow</a:t>
            </a:r>
            <a:r>
              <a:rPr lang="en-US" dirty="0"/>
              <a:t>, page 72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07740FA-C6A8-1271-A4D2-6368A8B61867}"/>
              </a:ext>
            </a:extLst>
          </p:cNvPr>
          <p:cNvGrpSpPr>
            <a:grpSpLocks noChangeAspect="1"/>
          </p:cNvGrpSpPr>
          <p:nvPr/>
        </p:nvGrpSpPr>
        <p:grpSpPr>
          <a:xfrm>
            <a:off x="5563590" y="896450"/>
            <a:ext cx="6628410" cy="2772818"/>
            <a:chOff x="152400" y="1311234"/>
            <a:chExt cx="11234057" cy="4699468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8A734E2-C035-4AEE-2F18-FEBBEB6890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9908"/>
            <a:stretch/>
          </p:blipFill>
          <p:spPr>
            <a:xfrm>
              <a:off x="152400" y="1311234"/>
              <a:ext cx="11234057" cy="4699468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B2336EA-58DD-1377-1A27-D5900D253C35}"/>
                </a:ext>
              </a:extLst>
            </p:cNvPr>
            <p:cNvSpPr/>
            <p:nvPr/>
          </p:nvSpPr>
          <p:spPr>
            <a:xfrm>
              <a:off x="152400" y="1959429"/>
              <a:ext cx="11141034" cy="938150"/>
            </a:xfrm>
            <a:prstGeom prst="rect">
              <a:avLst/>
            </a:prstGeom>
            <a:noFill/>
            <a:ln w="571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79253DD-12AB-3855-67B8-EA69AF826C1A}"/>
                </a:ext>
              </a:extLst>
            </p:cNvPr>
            <p:cNvSpPr/>
            <p:nvPr/>
          </p:nvSpPr>
          <p:spPr>
            <a:xfrm>
              <a:off x="152400" y="2959924"/>
              <a:ext cx="11141034" cy="1232065"/>
            </a:xfrm>
            <a:prstGeom prst="rect">
              <a:avLst/>
            </a:prstGeom>
            <a:noFill/>
            <a:ln w="571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1192B11-DE83-0951-873D-830C521B1427}"/>
                </a:ext>
              </a:extLst>
            </p:cNvPr>
            <p:cNvSpPr/>
            <p:nvPr/>
          </p:nvSpPr>
          <p:spPr>
            <a:xfrm>
              <a:off x="152400" y="4254334"/>
              <a:ext cx="11141034" cy="1600201"/>
            </a:xfrm>
            <a:prstGeom prst="rect">
              <a:avLst/>
            </a:prstGeom>
            <a:noFill/>
            <a:ln w="5715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F14F881C-BB17-6708-4DA1-633B81FF0365}"/>
                    </a:ext>
                  </a:extLst>
                </p:cNvPr>
                <p:cNvSpPr txBox="1"/>
                <p:nvPr/>
              </p:nvSpPr>
              <p:spPr>
                <a:xfrm>
                  <a:off x="742774" y="2353518"/>
                  <a:ext cx="742781" cy="59629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0" i="1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1600" b="0" i="1" smtClean="0">
                                    <a:solidFill>
                                      <a:schemeClr val="accent4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600" b="0" i="1" smtClean="0">
                                    <a:solidFill>
                                      <a:schemeClr val="accent4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sz="1600" b="0" i="1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F14F881C-BB17-6708-4DA1-633B81FF036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2774" y="2353518"/>
                  <a:ext cx="742781" cy="596290"/>
                </a:xfrm>
                <a:prstGeom prst="rect">
                  <a:avLst/>
                </a:prstGeom>
                <a:blipFill>
                  <a:blip r:embed="rId4"/>
                  <a:stretch>
                    <a:fillRect b="-71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D6E16295-DD31-9E35-E1A1-ECAFDFCFAF45}"/>
                    </a:ext>
                  </a:extLst>
                </p:cNvPr>
                <p:cNvSpPr txBox="1"/>
                <p:nvPr/>
              </p:nvSpPr>
              <p:spPr>
                <a:xfrm>
                  <a:off x="748712" y="1959429"/>
                  <a:ext cx="728326" cy="5913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0" i="1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1600" b="0" i="1" smtClean="0">
                                    <a:solidFill>
                                      <a:schemeClr val="accent4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600" b="0" i="1" smtClean="0">
                                    <a:solidFill>
                                      <a:schemeClr val="accent4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acc>
                          </m:e>
                          <m:sub>
                            <m:r>
                              <a:rPr lang="en-US" sz="1600" b="0" i="1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D6E16295-DD31-9E35-E1A1-ECAFDFCFAF4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8712" y="1959429"/>
                  <a:ext cx="728326" cy="591399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EE1E41B3-21DF-A22A-850C-D059CCF48C7B}"/>
                    </a:ext>
                  </a:extLst>
                </p:cNvPr>
                <p:cNvSpPr txBox="1"/>
                <p:nvPr/>
              </p:nvSpPr>
              <p:spPr>
                <a:xfrm>
                  <a:off x="750816" y="3710706"/>
                  <a:ext cx="742781" cy="59629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1600" b="0" i="1" smtClean="0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600" b="0" i="1" smtClean="0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sz="16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160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EE1E41B3-21DF-A22A-850C-D059CCF48C7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0816" y="3710706"/>
                  <a:ext cx="742781" cy="596290"/>
                </a:xfrm>
                <a:prstGeom prst="rect">
                  <a:avLst/>
                </a:prstGeom>
                <a:blipFill>
                  <a:blip r:embed="rId6"/>
                  <a:stretch>
                    <a:fillRect b="-689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9EFB98C2-E34D-AAF5-1919-983321B69432}"/>
                    </a:ext>
                  </a:extLst>
                </p:cNvPr>
                <p:cNvSpPr txBox="1"/>
                <p:nvPr/>
              </p:nvSpPr>
              <p:spPr>
                <a:xfrm>
                  <a:off x="756754" y="3316617"/>
                  <a:ext cx="742781" cy="59629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1600" b="0" i="1" smtClean="0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600" b="0" i="1" smtClean="0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sz="16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60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9EFB98C2-E34D-AAF5-1919-983321B6943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6754" y="3316617"/>
                  <a:ext cx="742781" cy="596290"/>
                </a:xfrm>
                <a:prstGeom prst="rect">
                  <a:avLst/>
                </a:prstGeom>
                <a:blipFill>
                  <a:blip r:embed="rId7"/>
                  <a:stretch>
                    <a:fillRect b="-689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EEFAB686-D42B-1B7A-DC80-4803314D9564}"/>
                    </a:ext>
                  </a:extLst>
                </p:cNvPr>
                <p:cNvSpPr txBox="1"/>
                <p:nvPr/>
              </p:nvSpPr>
              <p:spPr>
                <a:xfrm>
                  <a:off x="757902" y="2884335"/>
                  <a:ext cx="726914" cy="57379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1600" b="0" i="1" smtClean="0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600" b="0" i="1" smtClean="0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</a:rPr>
                                  <m:t>𝜂</m:t>
                                </m:r>
                              </m:e>
                            </m:acc>
                          </m:e>
                          <m:sub>
                            <m:r>
                              <a:rPr lang="en-US" sz="16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60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EEFAB686-D42B-1B7A-DC80-4803314D956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7902" y="2884335"/>
                  <a:ext cx="726914" cy="573793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994B4FE8-BE9C-E012-21D9-F8FF21E5A659}"/>
                    </a:ext>
                  </a:extLst>
                </p:cNvPr>
                <p:cNvSpPr txBox="1"/>
                <p:nvPr/>
              </p:nvSpPr>
              <p:spPr>
                <a:xfrm>
                  <a:off x="719264" y="5371909"/>
                  <a:ext cx="742781" cy="59629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1600" b="0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600" b="0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sz="1600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1600" dirty="0">
                    <a:solidFill>
                      <a:schemeClr val="accent6"/>
                    </a:solidFill>
                  </a:endParaRPr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994B4FE8-BE9C-E012-21D9-F8FF21E5A65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9264" y="5371909"/>
                  <a:ext cx="742781" cy="596290"/>
                </a:xfrm>
                <a:prstGeom prst="rect">
                  <a:avLst/>
                </a:prstGeom>
                <a:blipFill>
                  <a:blip r:embed="rId9"/>
                  <a:stretch>
                    <a:fillRect b="-344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D8D19FB5-C46D-5D36-43D3-428FE296C0E6}"/>
                    </a:ext>
                  </a:extLst>
                </p:cNvPr>
                <p:cNvSpPr txBox="1"/>
                <p:nvPr/>
              </p:nvSpPr>
              <p:spPr>
                <a:xfrm>
                  <a:off x="726101" y="4564434"/>
                  <a:ext cx="742781" cy="59629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1600" b="0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600" b="0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sz="1600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600" dirty="0">
                    <a:solidFill>
                      <a:schemeClr val="accent6"/>
                    </a:solidFill>
                  </a:endParaRPr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D8D19FB5-C46D-5D36-43D3-428FE296C0E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6101" y="4564434"/>
                  <a:ext cx="742781" cy="596290"/>
                </a:xfrm>
                <a:prstGeom prst="rect">
                  <a:avLst/>
                </a:prstGeom>
                <a:blipFill>
                  <a:blip r:embed="rId10"/>
                  <a:stretch>
                    <a:fillRect b="-689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B6A3F1E9-073C-0BA3-11C8-9308D83B8767}"/>
                    </a:ext>
                  </a:extLst>
                </p:cNvPr>
                <p:cNvSpPr txBox="1"/>
                <p:nvPr/>
              </p:nvSpPr>
              <p:spPr>
                <a:xfrm>
                  <a:off x="727249" y="4155902"/>
                  <a:ext cx="734740" cy="59629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1600" b="0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600" b="0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sz="1600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600" dirty="0">
                    <a:solidFill>
                      <a:schemeClr val="accent6"/>
                    </a:solidFill>
                  </a:endParaRPr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B6A3F1E9-073C-0BA3-11C8-9308D83B876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7249" y="4155902"/>
                  <a:ext cx="734740" cy="596290"/>
                </a:xfrm>
                <a:prstGeom prst="rect">
                  <a:avLst/>
                </a:prstGeom>
                <a:blipFill>
                  <a:blip r:embed="rId11"/>
                  <a:stretch>
                    <a:fillRect b="-689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906C1768-86CA-7D2B-A475-00E6751E7216}"/>
                    </a:ext>
                  </a:extLst>
                </p:cNvPr>
                <p:cNvSpPr txBox="1"/>
                <p:nvPr/>
              </p:nvSpPr>
              <p:spPr>
                <a:xfrm>
                  <a:off x="726101" y="4962233"/>
                  <a:ext cx="742781" cy="59629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1600" b="0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600" b="0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sz="1600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1600" dirty="0">
                    <a:solidFill>
                      <a:schemeClr val="accent6"/>
                    </a:solidFill>
                  </a:endParaRPr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906C1768-86CA-7D2B-A475-00E6751E721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6101" y="4962233"/>
                  <a:ext cx="742781" cy="596290"/>
                </a:xfrm>
                <a:prstGeom prst="rect">
                  <a:avLst/>
                </a:prstGeom>
                <a:blipFill>
                  <a:blip r:embed="rId12"/>
                  <a:stretch>
                    <a:fillRect b="-1071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1522692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GLOW – Age </a:t>
            </a:r>
            <a:r>
              <a:rPr lang="en-US" b="1" dirty="0"/>
              <a:t>confounder</a:t>
            </a:r>
            <a:r>
              <a:rPr lang="en-US" dirty="0"/>
              <a:t>? (II)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EAEC3A0-6C64-89E4-E63F-BA20D5940B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May 3, 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D6AC95-392C-5597-BF2A-CE2472AB5B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9 Notes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B592-0C9B-4068-952A-D5800732EACA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C51C780-1133-0734-67A2-B7A3C359CC4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52399" y="1139952"/>
            <a:ext cx="8608143" cy="5413248"/>
          </a:xfrm>
        </p:spPr>
        <p:txBody>
          <a:bodyPr>
            <a:normAutofit/>
          </a:bodyPr>
          <a:lstStyle/>
          <a:p>
            <a:r>
              <a:rPr lang="en-US" dirty="0"/>
              <a:t>Is age a confounder?</a:t>
            </a:r>
          </a:p>
          <a:p>
            <a:pPr lvl="1"/>
            <a:r>
              <a:rPr lang="en-US" dirty="0"/>
              <a:t>Test change in prior fracture                             coefficient estimate between                                                     Model 1 and Model 2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dirty="0"/>
              <a:t>C</a:t>
            </a:r>
            <a:r>
              <a:rPr lang="en-US" dirty="0">
                <a:effectLst/>
              </a:rPr>
              <a:t>oefficient for prior fracture from the univariable model </a:t>
            </a:r>
            <a:r>
              <a:rPr lang="en-US" b="1" dirty="0">
                <a:effectLst/>
              </a:rPr>
              <a:t>overestimates the effect by 26.8%</a:t>
            </a:r>
            <a:r>
              <a:rPr lang="en-US" dirty="0">
                <a:effectLst/>
              </a:rPr>
              <a:t>. Hence, at this point, we could </a:t>
            </a:r>
            <a:r>
              <a:rPr lang="en-US" b="1" dirty="0">
                <a:effectLst/>
              </a:rPr>
              <a:t>conclude that age is a confounder </a:t>
            </a:r>
            <a:r>
              <a:rPr lang="en-US" dirty="0">
                <a:effectLst/>
              </a:rPr>
              <a:t>and including age in the</a:t>
            </a:r>
            <a:r>
              <a:rPr lang="en-US" dirty="0"/>
              <a:t> </a:t>
            </a:r>
            <a:r>
              <a:rPr lang="en-US" dirty="0">
                <a:effectLst/>
              </a:rPr>
              <a:t>model provides an important statistical adjustment to the effect of prior fracture.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54FF0D-AEAB-40B3-80CB-E6BC0277739C}"/>
              </a:ext>
            </a:extLst>
          </p:cNvPr>
          <p:cNvSpPr txBox="1"/>
          <p:nvPr/>
        </p:nvSpPr>
        <p:spPr>
          <a:xfrm>
            <a:off x="7897091" y="6488667"/>
            <a:ext cx="4080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Table from Hosmer &amp; </a:t>
            </a:r>
            <a:r>
              <a:rPr lang="en-US" dirty="0" err="1"/>
              <a:t>Lemeshow</a:t>
            </a:r>
            <a:r>
              <a:rPr lang="en-US" dirty="0"/>
              <a:t>, page 72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07740FA-C6A8-1271-A4D2-6368A8B61867}"/>
              </a:ext>
            </a:extLst>
          </p:cNvPr>
          <p:cNvGrpSpPr>
            <a:grpSpLocks noChangeAspect="1"/>
          </p:cNvGrpSpPr>
          <p:nvPr/>
        </p:nvGrpSpPr>
        <p:grpSpPr>
          <a:xfrm>
            <a:off x="5563590" y="896450"/>
            <a:ext cx="6628410" cy="2772818"/>
            <a:chOff x="152400" y="1311234"/>
            <a:chExt cx="11234057" cy="4699468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8A734E2-C035-4AEE-2F18-FEBBEB6890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9908"/>
            <a:stretch/>
          </p:blipFill>
          <p:spPr>
            <a:xfrm>
              <a:off x="152400" y="1311234"/>
              <a:ext cx="11234057" cy="4699468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B2336EA-58DD-1377-1A27-D5900D253C35}"/>
                </a:ext>
              </a:extLst>
            </p:cNvPr>
            <p:cNvSpPr/>
            <p:nvPr/>
          </p:nvSpPr>
          <p:spPr>
            <a:xfrm>
              <a:off x="152400" y="1959429"/>
              <a:ext cx="11141034" cy="938150"/>
            </a:xfrm>
            <a:prstGeom prst="rect">
              <a:avLst/>
            </a:prstGeom>
            <a:noFill/>
            <a:ln w="571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79253DD-12AB-3855-67B8-EA69AF826C1A}"/>
                </a:ext>
              </a:extLst>
            </p:cNvPr>
            <p:cNvSpPr/>
            <p:nvPr/>
          </p:nvSpPr>
          <p:spPr>
            <a:xfrm>
              <a:off x="152400" y="2959924"/>
              <a:ext cx="11141034" cy="1232065"/>
            </a:xfrm>
            <a:prstGeom prst="rect">
              <a:avLst/>
            </a:prstGeom>
            <a:noFill/>
            <a:ln w="571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1192B11-DE83-0951-873D-830C521B1427}"/>
                </a:ext>
              </a:extLst>
            </p:cNvPr>
            <p:cNvSpPr/>
            <p:nvPr/>
          </p:nvSpPr>
          <p:spPr>
            <a:xfrm>
              <a:off x="152400" y="4254334"/>
              <a:ext cx="11141034" cy="1600201"/>
            </a:xfrm>
            <a:prstGeom prst="rect">
              <a:avLst/>
            </a:prstGeom>
            <a:noFill/>
            <a:ln w="5715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F14F881C-BB17-6708-4DA1-633B81FF0365}"/>
                    </a:ext>
                  </a:extLst>
                </p:cNvPr>
                <p:cNvSpPr txBox="1"/>
                <p:nvPr/>
              </p:nvSpPr>
              <p:spPr>
                <a:xfrm>
                  <a:off x="742774" y="2353518"/>
                  <a:ext cx="742781" cy="59629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0" i="1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1600" b="0" i="1" smtClean="0">
                                    <a:solidFill>
                                      <a:schemeClr val="accent4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600" b="0" i="1" smtClean="0">
                                    <a:solidFill>
                                      <a:schemeClr val="accent4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sz="1600" b="0" i="1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F14F881C-BB17-6708-4DA1-633B81FF036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2774" y="2353518"/>
                  <a:ext cx="742781" cy="596290"/>
                </a:xfrm>
                <a:prstGeom prst="rect">
                  <a:avLst/>
                </a:prstGeom>
                <a:blipFill>
                  <a:blip r:embed="rId3"/>
                  <a:stretch>
                    <a:fillRect b="-71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D6E16295-DD31-9E35-E1A1-ECAFDFCFAF45}"/>
                    </a:ext>
                  </a:extLst>
                </p:cNvPr>
                <p:cNvSpPr txBox="1"/>
                <p:nvPr/>
              </p:nvSpPr>
              <p:spPr>
                <a:xfrm>
                  <a:off x="748712" y="1959429"/>
                  <a:ext cx="728326" cy="5913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0" i="1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1600" b="0" i="1" smtClean="0">
                                    <a:solidFill>
                                      <a:schemeClr val="accent4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600" b="0" i="1" smtClean="0">
                                    <a:solidFill>
                                      <a:schemeClr val="accent4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acc>
                          </m:e>
                          <m:sub>
                            <m:r>
                              <a:rPr lang="en-US" sz="1600" b="0" i="1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D6E16295-DD31-9E35-E1A1-ECAFDFCFAF4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8712" y="1959429"/>
                  <a:ext cx="728326" cy="591399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EE1E41B3-21DF-A22A-850C-D059CCF48C7B}"/>
                    </a:ext>
                  </a:extLst>
                </p:cNvPr>
                <p:cNvSpPr txBox="1"/>
                <p:nvPr/>
              </p:nvSpPr>
              <p:spPr>
                <a:xfrm>
                  <a:off x="750816" y="3710706"/>
                  <a:ext cx="742781" cy="59629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1600" b="0" i="1" smtClean="0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600" b="0" i="1" smtClean="0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sz="16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160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EE1E41B3-21DF-A22A-850C-D059CCF48C7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0816" y="3710706"/>
                  <a:ext cx="742781" cy="596290"/>
                </a:xfrm>
                <a:prstGeom prst="rect">
                  <a:avLst/>
                </a:prstGeom>
                <a:blipFill>
                  <a:blip r:embed="rId5"/>
                  <a:stretch>
                    <a:fillRect b="-689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9EFB98C2-E34D-AAF5-1919-983321B69432}"/>
                    </a:ext>
                  </a:extLst>
                </p:cNvPr>
                <p:cNvSpPr txBox="1"/>
                <p:nvPr/>
              </p:nvSpPr>
              <p:spPr>
                <a:xfrm>
                  <a:off x="756754" y="3316617"/>
                  <a:ext cx="742781" cy="59629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1600" b="0" i="1" smtClean="0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600" b="0" i="1" smtClean="0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sz="16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60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9EFB98C2-E34D-AAF5-1919-983321B6943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6754" y="3316617"/>
                  <a:ext cx="742781" cy="596290"/>
                </a:xfrm>
                <a:prstGeom prst="rect">
                  <a:avLst/>
                </a:prstGeom>
                <a:blipFill>
                  <a:blip r:embed="rId6"/>
                  <a:stretch>
                    <a:fillRect b="-689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EEFAB686-D42B-1B7A-DC80-4803314D9564}"/>
                    </a:ext>
                  </a:extLst>
                </p:cNvPr>
                <p:cNvSpPr txBox="1"/>
                <p:nvPr/>
              </p:nvSpPr>
              <p:spPr>
                <a:xfrm>
                  <a:off x="757902" y="2884335"/>
                  <a:ext cx="726914" cy="57379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1600" b="0" i="1" smtClean="0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600" b="0" i="1" smtClean="0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</a:rPr>
                                  <m:t>𝜂</m:t>
                                </m:r>
                              </m:e>
                            </m:acc>
                          </m:e>
                          <m:sub>
                            <m:r>
                              <a:rPr lang="en-US" sz="16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60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EEFAB686-D42B-1B7A-DC80-4803314D956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7902" y="2884335"/>
                  <a:ext cx="726914" cy="573793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994B4FE8-BE9C-E012-21D9-F8FF21E5A659}"/>
                    </a:ext>
                  </a:extLst>
                </p:cNvPr>
                <p:cNvSpPr txBox="1"/>
                <p:nvPr/>
              </p:nvSpPr>
              <p:spPr>
                <a:xfrm>
                  <a:off x="719264" y="5371909"/>
                  <a:ext cx="742781" cy="59629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1600" b="0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600" b="0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sz="1600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1600" dirty="0">
                    <a:solidFill>
                      <a:schemeClr val="accent6"/>
                    </a:solidFill>
                  </a:endParaRPr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994B4FE8-BE9C-E012-21D9-F8FF21E5A65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9264" y="5371909"/>
                  <a:ext cx="742781" cy="596290"/>
                </a:xfrm>
                <a:prstGeom prst="rect">
                  <a:avLst/>
                </a:prstGeom>
                <a:blipFill>
                  <a:blip r:embed="rId8"/>
                  <a:stretch>
                    <a:fillRect b="-344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D8D19FB5-C46D-5D36-43D3-428FE296C0E6}"/>
                    </a:ext>
                  </a:extLst>
                </p:cNvPr>
                <p:cNvSpPr txBox="1"/>
                <p:nvPr/>
              </p:nvSpPr>
              <p:spPr>
                <a:xfrm>
                  <a:off x="726101" y="4564434"/>
                  <a:ext cx="742781" cy="59629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1600" b="0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600" b="0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sz="1600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600" dirty="0">
                    <a:solidFill>
                      <a:schemeClr val="accent6"/>
                    </a:solidFill>
                  </a:endParaRPr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D8D19FB5-C46D-5D36-43D3-428FE296C0E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6101" y="4564434"/>
                  <a:ext cx="742781" cy="596290"/>
                </a:xfrm>
                <a:prstGeom prst="rect">
                  <a:avLst/>
                </a:prstGeom>
                <a:blipFill>
                  <a:blip r:embed="rId9"/>
                  <a:stretch>
                    <a:fillRect b="-689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B6A3F1E9-073C-0BA3-11C8-9308D83B8767}"/>
                    </a:ext>
                  </a:extLst>
                </p:cNvPr>
                <p:cNvSpPr txBox="1"/>
                <p:nvPr/>
              </p:nvSpPr>
              <p:spPr>
                <a:xfrm>
                  <a:off x="727249" y="4155902"/>
                  <a:ext cx="734740" cy="59629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1600" b="0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600" b="0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sz="1600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600" dirty="0">
                    <a:solidFill>
                      <a:schemeClr val="accent6"/>
                    </a:solidFill>
                  </a:endParaRPr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B6A3F1E9-073C-0BA3-11C8-9308D83B876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7249" y="4155902"/>
                  <a:ext cx="734740" cy="596290"/>
                </a:xfrm>
                <a:prstGeom prst="rect">
                  <a:avLst/>
                </a:prstGeom>
                <a:blipFill>
                  <a:blip r:embed="rId10"/>
                  <a:stretch>
                    <a:fillRect b="-689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906C1768-86CA-7D2B-A475-00E6751E7216}"/>
                    </a:ext>
                  </a:extLst>
                </p:cNvPr>
                <p:cNvSpPr txBox="1"/>
                <p:nvPr/>
              </p:nvSpPr>
              <p:spPr>
                <a:xfrm>
                  <a:off x="726101" y="4962233"/>
                  <a:ext cx="742781" cy="59629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1600" b="0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600" b="0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sz="1600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1600" dirty="0">
                    <a:solidFill>
                      <a:schemeClr val="accent6"/>
                    </a:solidFill>
                  </a:endParaRPr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906C1768-86CA-7D2B-A475-00E6751E721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6101" y="4962233"/>
                  <a:ext cx="742781" cy="596290"/>
                </a:xfrm>
                <a:prstGeom prst="rect">
                  <a:avLst/>
                </a:prstGeom>
                <a:blipFill>
                  <a:blip r:embed="rId11"/>
                  <a:stretch>
                    <a:fillRect b="-1071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4073421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GLOW – Age </a:t>
            </a:r>
            <a:r>
              <a:rPr lang="en-US" b="1" dirty="0"/>
              <a:t>effect modifier</a:t>
            </a:r>
            <a:r>
              <a:rPr lang="en-US" dirty="0"/>
              <a:t>? (I)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EAEC3A0-6C64-89E4-E63F-BA20D5940B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May 3, 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D6AC95-392C-5597-BF2A-CE2472AB5B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9 Notes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B592-0C9B-4068-952A-D5800732EACA}" type="slidenum">
              <a:rPr lang="en-US" smtClean="0"/>
              <a:pPr/>
              <a:t>28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EC51C780-1133-0734-67A2-B7A3C359CC49}"/>
                  </a:ext>
                </a:extLst>
              </p:cNvPr>
              <p:cNvSpPr>
                <a:spLocks noGrp="1"/>
              </p:cNvSpPr>
              <p:nvPr>
                <p:ph sz="quarter" idx="14"/>
              </p:nvPr>
            </p:nvSpPr>
            <p:spPr>
              <a:xfrm>
                <a:off x="152399" y="1139952"/>
                <a:ext cx="8632785" cy="5413248"/>
              </a:xfrm>
            </p:spPr>
            <p:txBody>
              <a:bodyPr/>
              <a:lstStyle/>
              <a:p>
                <a:r>
                  <a:rPr lang="en-US" dirty="0"/>
                  <a:t>Is age an effect modifier?</a:t>
                </a:r>
              </a:p>
              <a:p>
                <a:pPr lvl="1"/>
                <a:r>
                  <a:rPr lang="en-US" dirty="0"/>
                  <a:t>Test the significance of the                               interaction term in Model 3</a:t>
                </a:r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We use the Wald test</a:t>
                </a:r>
              </a:p>
              <a:p>
                <a:pPr marL="0" indent="0">
                  <a:buNone/>
                </a:pPr>
                <a:endParaRPr lang="en-US" dirty="0">
                  <a:effectLst/>
                </a:endParaRPr>
              </a:p>
              <a:p>
                <a:pPr marL="0" indent="0">
                  <a:buNone/>
                </a:pPr>
                <a:r>
                  <a:rPr lang="en-US" dirty="0">
                    <a:effectLst/>
                  </a:rPr>
                  <a:t>Wald statistic for the interaction coefficient,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effectLst/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>
                    <a:effectLst/>
                  </a:rPr>
                  <a:t>, is </a:t>
                </a:r>
                <a:r>
                  <a:rPr lang="en-US" b="1" dirty="0">
                    <a:effectLst/>
                  </a:rPr>
                  <a:t>statistically significant </a:t>
                </a:r>
                <a:r>
                  <a:rPr lang="en-US" dirty="0">
                    <a:effectLst/>
                  </a:rPr>
                  <a:t>with </a:t>
                </a:r>
                <a14:m>
                  <m:oMath xmlns:m="http://schemas.openxmlformats.org/officeDocument/2006/math">
                    <m:r>
                      <a:rPr lang="en-US" i="1" dirty="0" smtClean="0">
                        <a:effectLst/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 dirty="0" smtClean="0">
                        <a:effectLst/>
                        <a:latin typeface="Cambria Math" panose="02040503050406030204" pitchFamily="18" charset="0"/>
                      </a:rPr>
                      <m:t> = 0.022</m:t>
                    </m:r>
                  </m:oMath>
                </a14:m>
                <a:r>
                  <a:rPr lang="en-US" dirty="0">
                    <a:effectLst/>
                  </a:rPr>
                  <a:t>. Thus, there is </a:t>
                </a:r>
                <a:r>
                  <a:rPr lang="en-US" b="1" dirty="0">
                    <a:effectLst/>
                  </a:rPr>
                  <a:t>considerable evidence of a statistical interaction</a:t>
                </a:r>
                <a:r>
                  <a:rPr lang="en-US" dirty="0"/>
                  <a:t> </a:t>
                </a:r>
                <a:r>
                  <a:rPr lang="en-US" dirty="0">
                    <a:effectLst/>
                  </a:rPr>
                  <a:t>between these age and prior fracture.</a:t>
                </a:r>
              </a:p>
              <a:p>
                <a:pPr lvl="1"/>
                <a:endParaRPr lang="en-US" dirty="0">
                  <a:effectLst/>
                  <a:latin typeface="Helvetica" pitchFamily="2" charset="0"/>
                </a:endParaRPr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EC51C780-1133-0734-67A2-B7A3C359CC4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xfrm>
                <a:off x="152399" y="1139952"/>
                <a:ext cx="8632785" cy="5413248"/>
              </a:xfrm>
              <a:blipFill>
                <a:blip r:embed="rId2"/>
                <a:stretch>
                  <a:fillRect l="-1618" t="-18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A054FF0D-AEAB-40B3-80CB-E6BC0277739C}"/>
              </a:ext>
            </a:extLst>
          </p:cNvPr>
          <p:cNvSpPr txBox="1"/>
          <p:nvPr/>
        </p:nvSpPr>
        <p:spPr>
          <a:xfrm>
            <a:off x="7897091" y="6488667"/>
            <a:ext cx="4080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Table from Hosmer &amp; </a:t>
            </a:r>
            <a:r>
              <a:rPr lang="en-US" dirty="0" err="1"/>
              <a:t>Lemeshow</a:t>
            </a:r>
            <a:r>
              <a:rPr lang="en-US" dirty="0"/>
              <a:t>, page 72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07740FA-C6A8-1271-A4D2-6368A8B61867}"/>
              </a:ext>
            </a:extLst>
          </p:cNvPr>
          <p:cNvGrpSpPr>
            <a:grpSpLocks noChangeAspect="1"/>
          </p:cNvGrpSpPr>
          <p:nvPr/>
        </p:nvGrpSpPr>
        <p:grpSpPr>
          <a:xfrm>
            <a:off x="5563590" y="896450"/>
            <a:ext cx="6628410" cy="2772818"/>
            <a:chOff x="152400" y="1311234"/>
            <a:chExt cx="11234057" cy="4699468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8A734E2-C035-4AEE-2F18-FEBBEB6890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9908"/>
            <a:stretch/>
          </p:blipFill>
          <p:spPr>
            <a:xfrm>
              <a:off x="152400" y="1311234"/>
              <a:ext cx="11234057" cy="4699468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B2336EA-58DD-1377-1A27-D5900D253C35}"/>
                </a:ext>
              </a:extLst>
            </p:cNvPr>
            <p:cNvSpPr/>
            <p:nvPr/>
          </p:nvSpPr>
          <p:spPr>
            <a:xfrm>
              <a:off x="152400" y="1959429"/>
              <a:ext cx="11141034" cy="938150"/>
            </a:xfrm>
            <a:prstGeom prst="rect">
              <a:avLst/>
            </a:prstGeom>
            <a:noFill/>
            <a:ln w="571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79253DD-12AB-3855-67B8-EA69AF826C1A}"/>
                </a:ext>
              </a:extLst>
            </p:cNvPr>
            <p:cNvSpPr/>
            <p:nvPr/>
          </p:nvSpPr>
          <p:spPr>
            <a:xfrm>
              <a:off x="152400" y="2959924"/>
              <a:ext cx="11141034" cy="1232065"/>
            </a:xfrm>
            <a:prstGeom prst="rect">
              <a:avLst/>
            </a:prstGeom>
            <a:noFill/>
            <a:ln w="571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1192B11-DE83-0951-873D-830C521B1427}"/>
                </a:ext>
              </a:extLst>
            </p:cNvPr>
            <p:cNvSpPr/>
            <p:nvPr/>
          </p:nvSpPr>
          <p:spPr>
            <a:xfrm>
              <a:off x="152400" y="4254334"/>
              <a:ext cx="11141034" cy="1600201"/>
            </a:xfrm>
            <a:prstGeom prst="rect">
              <a:avLst/>
            </a:prstGeom>
            <a:noFill/>
            <a:ln w="5715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F14F881C-BB17-6708-4DA1-633B81FF0365}"/>
                    </a:ext>
                  </a:extLst>
                </p:cNvPr>
                <p:cNvSpPr txBox="1"/>
                <p:nvPr/>
              </p:nvSpPr>
              <p:spPr>
                <a:xfrm>
                  <a:off x="742774" y="2353518"/>
                  <a:ext cx="742781" cy="59629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0" i="1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1600" b="0" i="1" smtClean="0">
                                    <a:solidFill>
                                      <a:schemeClr val="accent4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600" b="0" i="1" smtClean="0">
                                    <a:solidFill>
                                      <a:schemeClr val="accent4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sz="1600" b="0" i="1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F14F881C-BB17-6708-4DA1-633B81FF036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2774" y="2353518"/>
                  <a:ext cx="742781" cy="596290"/>
                </a:xfrm>
                <a:prstGeom prst="rect">
                  <a:avLst/>
                </a:prstGeom>
                <a:blipFill>
                  <a:blip r:embed="rId4"/>
                  <a:stretch>
                    <a:fillRect b="-71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D6E16295-DD31-9E35-E1A1-ECAFDFCFAF45}"/>
                    </a:ext>
                  </a:extLst>
                </p:cNvPr>
                <p:cNvSpPr txBox="1"/>
                <p:nvPr/>
              </p:nvSpPr>
              <p:spPr>
                <a:xfrm>
                  <a:off x="748712" y="1959429"/>
                  <a:ext cx="728326" cy="5913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0" i="1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1600" b="0" i="1" smtClean="0">
                                    <a:solidFill>
                                      <a:schemeClr val="accent4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600" b="0" i="1" smtClean="0">
                                    <a:solidFill>
                                      <a:schemeClr val="accent4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acc>
                          </m:e>
                          <m:sub>
                            <m:r>
                              <a:rPr lang="en-US" sz="1600" b="0" i="1" smtClean="0">
                                <a:solidFill>
                                  <a:schemeClr val="accent4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D6E16295-DD31-9E35-E1A1-ECAFDFCFAF4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8712" y="1959429"/>
                  <a:ext cx="728326" cy="591399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EE1E41B3-21DF-A22A-850C-D059CCF48C7B}"/>
                    </a:ext>
                  </a:extLst>
                </p:cNvPr>
                <p:cNvSpPr txBox="1"/>
                <p:nvPr/>
              </p:nvSpPr>
              <p:spPr>
                <a:xfrm>
                  <a:off x="750816" y="3710706"/>
                  <a:ext cx="742781" cy="59629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1600" b="0" i="1" smtClean="0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600" b="0" i="1" smtClean="0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sz="16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160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EE1E41B3-21DF-A22A-850C-D059CCF48C7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0816" y="3710706"/>
                  <a:ext cx="742781" cy="596290"/>
                </a:xfrm>
                <a:prstGeom prst="rect">
                  <a:avLst/>
                </a:prstGeom>
                <a:blipFill>
                  <a:blip r:embed="rId6"/>
                  <a:stretch>
                    <a:fillRect b="-689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9EFB98C2-E34D-AAF5-1919-983321B69432}"/>
                    </a:ext>
                  </a:extLst>
                </p:cNvPr>
                <p:cNvSpPr txBox="1"/>
                <p:nvPr/>
              </p:nvSpPr>
              <p:spPr>
                <a:xfrm>
                  <a:off x="756754" y="3316617"/>
                  <a:ext cx="742781" cy="59629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1600" b="0" i="1" smtClean="0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600" b="0" i="1" smtClean="0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sz="16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60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9EFB98C2-E34D-AAF5-1919-983321B6943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6754" y="3316617"/>
                  <a:ext cx="742781" cy="596290"/>
                </a:xfrm>
                <a:prstGeom prst="rect">
                  <a:avLst/>
                </a:prstGeom>
                <a:blipFill>
                  <a:blip r:embed="rId7"/>
                  <a:stretch>
                    <a:fillRect b="-689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EEFAB686-D42B-1B7A-DC80-4803314D9564}"/>
                    </a:ext>
                  </a:extLst>
                </p:cNvPr>
                <p:cNvSpPr txBox="1"/>
                <p:nvPr/>
              </p:nvSpPr>
              <p:spPr>
                <a:xfrm>
                  <a:off x="757902" y="2884335"/>
                  <a:ext cx="726914" cy="57379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1600" b="0" i="1" smtClean="0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600" b="0" i="1" smtClean="0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</a:rPr>
                                  <m:t>𝜂</m:t>
                                </m:r>
                              </m:e>
                            </m:acc>
                          </m:e>
                          <m:sub>
                            <m:r>
                              <a:rPr lang="en-US" sz="1600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600" dirty="0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EEFAB686-D42B-1B7A-DC80-4803314D956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7902" y="2884335"/>
                  <a:ext cx="726914" cy="573793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994B4FE8-BE9C-E012-21D9-F8FF21E5A659}"/>
                    </a:ext>
                  </a:extLst>
                </p:cNvPr>
                <p:cNvSpPr txBox="1"/>
                <p:nvPr/>
              </p:nvSpPr>
              <p:spPr>
                <a:xfrm>
                  <a:off x="719264" y="5371909"/>
                  <a:ext cx="742781" cy="59629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1600" b="0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600" b="0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sz="1600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1600" dirty="0">
                    <a:solidFill>
                      <a:schemeClr val="accent6"/>
                    </a:solidFill>
                  </a:endParaRPr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994B4FE8-BE9C-E012-21D9-F8FF21E5A65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9264" y="5371909"/>
                  <a:ext cx="742781" cy="596290"/>
                </a:xfrm>
                <a:prstGeom prst="rect">
                  <a:avLst/>
                </a:prstGeom>
                <a:blipFill>
                  <a:blip r:embed="rId9"/>
                  <a:stretch>
                    <a:fillRect b="-344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D8D19FB5-C46D-5D36-43D3-428FE296C0E6}"/>
                    </a:ext>
                  </a:extLst>
                </p:cNvPr>
                <p:cNvSpPr txBox="1"/>
                <p:nvPr/>
              </p:nvSpPr>
              <p:spPr>
                <a:xfrm>
                  <a:off x="726101" y="4564434"/>
                  <a:ext cx="742781" cy="59629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1600" b="0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600" b="0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sz="1600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600" dirty="0">
                    <a:solidFill>
                      <a:schemeClr val="accent6"/>
                    </a:solidFill>
                  </a:endParaRPr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D8D19FB5-C46D-5D36-43D3-428FE296C0E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6101" y="4564434"/>
                  <a:ext cx="742781" cy="596290"/>
                </a:xfrm>
                <a:prstGeom prst="rect">
                  <a:avLst/>
                </a:prstGeom>
                <a:blipFill>
                  <a:blip r:embed="rId10"/>
                  <a:stretch>
                    <a:fillRect b="-689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B6A3F1E9-073C-0BA3-11C8-9308D83B8767}"/>
                    </a:ext>
                  </a:extLst>
                </p:cNvPr>
                <p:cNvSpPr txBox="1"/>
                <p:nvPr/>
              </p:nvSpPr>
              <p:spPr>
                <a:xfrm>
                  <a:off x="727249" y="4155902"/>
                  <a:ext cx="734740" cy="59629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1600" b="0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600" b="0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sz="1600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600" dirty="0">
                    <a:solidFill>
                      <a:schemeClr val="accent6"/>
                    </a:solidFill>
                  </a:endParaRPr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B6A3F1E9-073C-0BA3-11C8-9308D83B876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7249" y="4155902"/>
                  <a:ext cx="734740" cy="596290"/>
                </a:xfrm>
                <a:prstGeom prst="rect">
                  <a:avLst/>
                </a:prstGeom>
                <a:blipFill>
                  <a:blip r:embed="rId11"/>
                  <a:stretch>
                    <a:fillRect b="-689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906C1768-86CA-7D2B-A475-00E6751E7216}"/>
                    </a:ext>
                  </a:extLst>
                </p:cNvPr>
                <p:cNvSpPr txBox="1"/>
                <p:nvPr/>
              </p:nvSpPr>
              <p:spPr>
                <a:xfrm>
                  <a:off x="726101" y="4962233"/>
                  <a:ext cx="742781" cy="59629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1600" b="0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600" b="0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sz="1600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1600" dirty="0">
                    <a:solidFill>
                      <a:schemeClr val="accent6"/>
                    </a:solidFill>
                  </a:endParaRPr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906C1768-86CA-7D2B-A475-00E6751E721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6101" y="4962233"/>
                  <a:ext cx="742781" cy="596290"/>
                </a:xfrm>
                <a:prstGeom prst="rect">
                  <a:avLst/>
                </a:prstGeom>
                <a:blipFill>
                  <a:blip r:embed="rId12"/>
                  <a:stretch>
                    <a:fillRect b="-1071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7937151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AFC15CF-A4D2-1B3D-AF8D-BA9E4B9A6C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May 3, 2023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8259249-671D-A1E6-AF85-A93BF4DFBD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9 Notes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7B8E42-CCF9-72C8-72BA-8BC163CECD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E7DFA-140B-4760-B625-B8FE479BC48C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4AF7480-DB57-9732-1F54-CE00964AA6D5}"/>
              </a:ext>
            </a:extLst>
          </p:cNvPr>
          <p:cNvSpPr/>
          <p:nvPr/>
        </p:nvSpPr>
        <p:spPr>
          <a:xfrm>
            <a:off x="0" y="0"/>
            <a:ext cx="3124200" cy="228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Poll Everywhere Question 4</a:t>
            </a:r>
          </a:p>
        </p:txBody>
      </p:sp>
    </p:spTree>
    <p:extLst>
      <p:ext uri="{BB962C8B-B14F-4D97-AF65-F5344CB8AC3E}">
        <p14:creationId xmlns:p14="http://schemas.microsoft.com/office/powerpoint/2010/main" val="25399887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AC80D-DD5E-62F0-4517-64E5986FB2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9 Learning Objectives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2719A5F-7AE9-8E50-9F11-5B4A69ED2A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May 3, 2023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868E12-1C2E-7EB5-FB6F-379E59774E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9 Notes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FE89C8-BC00-296B-68F6-80DCED14DA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F66BD-ED5B-FC49-B89E-F09DF1E9DCD8}" type="slidenum">
              <a:rPr lang="en-US" smtClean="0"/>
              <a:t>3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919EB8F-F071-F2F0-9A67-B8183C2CD02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Determine if an additional independent variable is a not a confounder nor effect modifier, is a confounder but not effect modifier, or is an effect modifier.</a:t>
            </a:r>
          </a:p>
          <a:p>
            <a:pPr marL="514350" indent="-514350">
              <a:buFont typeface="+mj-lt"/>
              <a:buAutoNum type="arabicPeriod"/>
            </a:pPr>
            <a:endParaRPr lang="en-US" sz="800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Calculate and interpret odds ratios for interactions</a:t>
            </a:r>
          </a:p>
          <a:p>
            <a:pPr marL="514350" indent="-514350">
              <a:buFont typeface="+mj-lt"/>
              <a:buAutoNum type="arabicPeriod"/>
            </a:pPr>
            <a:endParaRPr lang="en-US" sz="800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Understand the overall steps for purposeful selection as a model building strategy</a:t>
            </a:r>
          </a:p>
          <a:p>
            <a:pPr lvl="2"/>
            <a:r>
              <a:rPr lang="en-US" dirty="0"/>
              <a:t>Connect these steps back to the tests of coefficients in Class 8 </a:t>
            </a:r>
          </a:p>
        </p:txBody>
      </p:sp>
    </p:spTree>
    <p:extLst>
      <p:ext uri="{BB962C8B-B14F-4D97-AF65-F5344CB8AC3E}">
        <p14:creationId xmlns:p14="http://schemas.microsoft.com/office/powerpoint/2010/main" val="26640546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AC80D-DD5E-62F0-4517-64E5986FB2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9 Learning Objectives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2719A5F-7AE9-8E50-9F11-5B4A69ED2A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May 3, 2023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868E12-1C2E-7EB5-FB6F-379E59774E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9 Notes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FE89C8-BC00-296B-68F6-80DCED14DA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F66BD-ED5B-FC49-B89E-F09DF1E9DCD8}" type="slidenum">
              <a:rPr lang="en-US" smtClean="0"/>
              <a:t>30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919EB8F-F071-F2F0-9A67-B8183C2CD02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Determine if an additional independent variable is a not a confounder nor effect modifier, is a confounder but not effect modifier, or is an effect modifier.</a:t>
            </a:r>
          </a:p>
          <a:p>
            <a:pPr marL="514350" indent="-514350">
              <a:buFont typeface="+mj-lt"/>
              <a:buAutoNum type="arabicPeriod"/>
            </a:pPr>
            <a:endParaRPr lang="en-US" sz="800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Calculate and interpret odds ratios for interactions</a:t>
            </a:r>
          </a:p>
          <a:p>
            <a:pPr marL="514350" indent="-514350">
              <a:buFont typeface="+mj-lt"/>
              <a:buAutoNum type="arabicPeriod"/>
            </a:pPr>
            <a:endParaRPr lang="en-US" sz="800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Understand the overall steps for purposeful selection as a model building strategy</a:t>
            </a:r>
          </a:p>
          <a:p>
            <a:pPr lvl="2"/>
            <a:r>
              <a:rPr lang="en-US" dirty="0"/>
              <a:t>Connect these steps back to the tests of coefficients in Class 8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5CA277-FF8D-2DCD-B65D-CBF65A41E442}"/>
              </a:ext>
            </a:extLst>
          </p:cNvPr>
          <p:cNvSpPr/>
          <p:nvPr/>
        </p:nvSpPr>
        <p:spPr>
          <a:xfrm>
            <a:off x="0" y="1007616"/>
            <a:ext cx="12192000" cy="1921322"/>
          </a:xfrm>
          <a:prstGeom prst="rect">
            <a:avLst/>
          </a:prstGeom>
          <a:solidFill>
            <a:srgbClr val="DBEDF6">
              <a:alpha val="9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13375F9-DE88-F2E9-77B0-884347B60515}"/>
              </a:ext>
            </a:extLst>
          </p:cNvPr>
          <p:cNvSpPr/>
          <p:nvPr/>
        </p:nvSpPr>
        <p:spPr>
          <a:xfrm>
            <a:off x="0" y="4090317"/>
            <a:ext cx="12192000" cy="1921322"/>
          </a:xfrm>
          <a:prstGeom prst="rect">
            <a:avLst/>
          </a:prstGeom>
          <a:solidFill>
            <a:srgbClr val="DBEDF6">
              <a:alpha val="9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827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GLOW study (IV)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B592-0C9B-4068-952A-D5800732EACA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r>
              <a:rPr lang="en-US" dirty="0"/>
              <a:t>Age is an effect modifier (and possibly also a confounder)</a:t>
            </a:r>
          </a:p>
          <a:p>
            <a:endParaRPr lang="en-US" dirty="0"/>
          </a:p>
          <a:p>
            <a:r>
              <a:rPr lang="en-US" dirty="0"/>
              <a:t>When a covariate is an effect modifier, its status as a confounder is of secondary importance since the estimate of the effect of the risk factor depends on the specific value of the covariate</a:t>
            </a:r>
          </a:p>
          <a:p>
            <a:pPr lvl="1"/>
            <a:r>
              <a:rPr lang="en-US" dirty="0"/>
              <a:t>Must summarize the effect of prior fracture by age </a:t>
            </a:r>
          </a:p>
          <a:p>
            <a:pPr lvl="1"/>
            <a:r>
              <a:rPr lang="en-US" dirty="0"/>
              <a:t>Cannot summarize as a single (log) odds ratio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E27672-3919-FC32-DF56-9332A3808B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May 3, 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BE9130-FFCA-30AF-A243-544CF6A912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9 Notes</a:t>
            </a:r>
          </a:p>
        </p:txBody>
      </p:sp>
    </p:spTree>
    <p:extLst>
      <p:ext uri="{BB962C8B-B14F-4D97-AF65-F5344CB8AC3E}">
        <p14:creationId xmlns:p14="http://schemas.microsoft.com/office/powerpoint/2010/main" val="42106146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8628E9-2BB2-B721-F3EF-486BBEEF6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GLOW – Interaction interpretation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1251481-536A-0396-8802-6CDEF07D65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May 3, 2023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98C5C0-B1DA-FDE8-006B-011ECFE048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9 Notes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1CA754-8E83-EE83-73F7-BF6CA83D3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F66BD-ED5B-FC49-B89E-F09DF1E9DCD8}" type="slidenum">
              <a:rPr lang="en-US" smtClean="0"/>
              <a:t>32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DC9882E1-F4BC-F445-6B37-303F11273DAD}"/>
                  </a:ext>
                </a:extLst>
              </p:cNvPr>
              <p:cNvSpPr>
                <a:spLocks noGrp="1"/>
              </p:cNvSpPr>
              <p:nvPr>
                <p:ph sz="quarter" idx="14"/>
              </p:nvPr>
            </p:nvSpPr>
            <p:spPr>
              <a:xfrm>
                <a:off x="152399" y="2711577"/>
                <a:ext cx="11706226" cy="5413248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</a:rPr>
                      <m:t>=−0.057</m:t>
                    </m:r>
                  </m:oMath>
                </a14:m>
                <a:endParaRPr lang="en-US" i="1" dirty="0">
                  <a:solidFill>
                    <a:schemeClr val="tx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T</a:t>
                </a:r>
                <a:r>
                  <a:rPr lang="en-US" i="0" dirty="0">
                    <a:solidFill>
                      <a:schemeClr val="tx1"/>
                    </a:solidFill>
                    <a:effectLst/>
                  </a:rPr>
                  <a:t>he</a:t>
                </a:r>
                <a:r>
                  <a:rPr lang="en-US" b="1" i="0" dirty="0">
                    <a:solidFill>
                      <a:schemeClr val="tx1"/>
                    </a:solidFill>
                    <a:effectLst/>
                  </a:rPr>
                  <a:t> effect </a:t>
                </a:r>
                <a:r>
                  <a:rPr lang="en-US" i="0" dirty="0">
                    <a:solidFill>
                      <a:schemeClr val="tx1"/>
                    </a:solidFill>
                    <a:effectLst/>
                  </a:rPr>
                  <a:t>of prior fracture on the log of odds of having a new fracture is additionally </a:t>
                </a:r>
                <a:r>
                  <a:rPr lang="en-US" dirty="0">
                    <a:solidFill>
                      <a:schemeClr val="tx1"/>
                    </a:solidFill>
                  </a:rPr>
                  <a:t>decreases </a:t>
                </a:r>
                <a:r>
                  <a:rPr lang="en-US" i="0" dirty="0">
                    <a:solidFill>
                      <a:schemeClr val="tx1"/>
                    </a:solidFill>
                    <a:effectLst/>
                  </a:rPr>
                  <a:t>by 0.057 for every one year increase in age</a:t>
                </a: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Aka the log odds of a new fracture comparing prior fracture to no prior fracture gets closer to one another as age increases</a:t>
                </a:r>
              </a:p>
              <a:p>
                <a:pPr lvl="1"/>
                <a:endParaRPr lang="en-US" sz="105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4.961</m:t>
                    </m:r>
                  </m:oMath>
                </a14:m>
                <a:endParaRPr lang="en-US" i="1" dirty="0">
                  <a:solidFill>
                    <a:schemeClr val="tx1"/>
                  </a:solidFill>
                </a:endParaRPr>
              </a:p>
              <a:p>
                <a:r>
                  <a:rPr lang="en-US" dirty="0"/>
                  <a:t>The log odds ratio for a new fracture comparing prior fracture to no prior fracture </a:t>
                </a:r>
                <a:r>
                  <a:rPr lang="en-US" b="1" dirty="0"/>
                  <a:t>when the individual is 0 years old</a:t>
                </a:r>
                <a:r>
                  <a:rPr lang="en-US" dirty="0"/>
                  <a:t>. 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DC9882E1-F4BC-F445-6B37-303F11273DA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xfrm>
                <a:off x="152399" y="2711577"/>
                <a:ext cx="11706226" cy="5413248"/>
              </a:xfrm>
              <a:blipFill>
                <a:blip r:embed="rId3"/>
                <a:stretch>
                  <a:fillRect l="-976" t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8" name="Group 27">
            <a:extLst>
              <a:ext uri="{FF2B5EF4-FFF2-40B4-BE49-F238E27FC236}">
                <a16:creationId xmlns:a16="http://schemas.microsoft.com/office/drawing/2014/main" id="{4EAE21BF-647F-D5F0-F110-26D1E75D6198}"/>
              </a:ext>
            </a:extLst>
          </p:cNvPr>
          <p:cNvGrpSpPr/>
          <p:nvPr/>
        </p:nvGrpSpPr>
        <p:grpSpPr>
          <a:xfrm>
            <a:off x="2622629" y="1127951"/>
            <a:ext cx="6683296" cy="1440180"/>
            <a:chOff x="4137104" y="4602578"/>
            <a:chExt cx="6683296" cy="1440180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78FFA1CD-4425-4FE0-D612-4922CD5D9B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9908" b="68597"/>
            <a:stretch/>
          </p:blipFill>
          <p:spPr>
            <a:xfrm>
              <a:off x="4137104" y="4602578"/>
              <a:ext cx="6628410" cy="397985"/>
            </a:xfrm>
            <a:prstGeom prst="rect">
              <a:avLst/>
            </a:prstGeom>
          </p:spPr>
        </p:pic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C893BD31-2724-293D-3EB4-B5CFF9616E4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191990" y="4948374"/>
              <a:ext cx="6628410" cy="1094384"/>
              <a:chOff x="152400" y="4155902"/>
              <a:chExt cx="11234057" cy="1854800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01D14A47-926C-0377-2C8D-B9D235D49BC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68389"/>
              <a:stretch/>
            </p:blipFill>
            <p:spPr>
              <a:xfrm>
                <a:off x="152400" y="4155902"/>
                <a:ext cx="11234057" cy="1854800"/>
              </a:xfrm>
              <a:prstGeom prst="rect">
                <a:avLst/>
              </a:prstGeom>
            </p:spPr>
          </p:pic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20D13C9-DD72-D618-D6C2-BAFECEA2908E}"/>
                  </a:ext>
                </a:extLst>
              </p:cNvPr>
              <p:cNvSpPr/>
              <p:nvPr/>
            </p:nvSpPr>
            <p:spPr>
              <a:xfrm>
                <a:off x="152400" y="4254334"/>
                <a:ext cx="11141034" cy="1600201"/>
              </a:xfrm>
              <a:prstGeom prst="rect">
                <a:avLst/>
              </a:prstGeom>
              <a:noFill/>
              <a:ln w="5715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0F50F2A8-1D0A-3AAC-8A84-65321158A2D3}"/>
                      </a:ext>
                    </a:extLst>
                  </p:cNvPr>
                  <p:cNvSpPr txBox="1"/>
                  <p:nvPr/>
                </p:nvSpPr>
                <p:spPr>
                  <a:xfrm>
                    <a:off x="719264" y="5371909"/>
                    <a:ext cx="742781" cy="59629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1600" b="0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600" b="0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oMath>
                      </m:oMathPara>
                    </a14:m>
                    <a:endParaRPr lang="en-US" sz="1600" dirty="0">
                      <a:solidFill>
                        <a:schemeClr val="accent6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0F50F2A8-1D0A-3AAC-8A84-65321158A2D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19264" y="5371909"/>
                    <a:ext cx="742781" cy="596290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b="-689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E349E55B-A422-69B9-CB11-F4E9F41FE031}"/>
                      </a:ext>
                    </a:extLst>
                  </p:cNvPr>
                  <p:cNvSpPr txBox="1"/>
                  <p:nvPr/>
                </p:nvSpPr>
                <p:spPr>
                  <a:xfrm>
                    <a:off x="726101" y="4564434"/>
                    <a:ext cx="742781" cy="59629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1600" b="0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600" b="0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1600" dirty="0">
                      <a:solidFill>
                        <a:schemeClr val="accent6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E349E55B-A422-69B9-CB11-F4E9F41FE03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26101" y="4564434"/>
                    <a:ext cx="742781" cy="596290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t="-3571" b="-1071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1A77B8C5-7706-0312-A716-3D54601F86B9}"/>
                      </a:ext>
                    </a:extLst>
                  </p:cNvPr>
                  <p:cNvSpPr txBox="1"/>
                  <p:nvPr/>
                </p:nvSpPr>
                <p:spPr>
                  <a:xfrm>
                    <a:off x="727249" y="4155902"/>
                    <a:ext cx="734740" cy="59629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1600" b="0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600" b="0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1600" dirty="0">
                      <a:solidFill>
                        <a:schemeClr val="accent6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1A77B8C5-7706-0312-A716-3D54601F86B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27249" y="4155902"/>
                    <a:ext cx="734740" cy="596290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b="-714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86616594-8B16-2AF6-A529-AF86319D41EC}"/>
                      </a:ext>
                    </a:extLst>
                  </p:cNvPr>
                  <p:cNvSpPr txBox="1"/>
                  <p:nvPr/>
                </p:nvSpPr>
                <p:spPr>
                  <a:xfrm>
                    <a:off x="726101" y="4962233"/>
                    <a:ext cx="742781" cy="59629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1600" b="0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600" b="0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sz="1600" dirty="0">
                      <a:solidFill>
                        <a:schemeClr val="accent6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86616594-8B16-2AF6-A529-AF86319D41E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26101" y="4962233"/>
                    <a:ext cx="742781" cy="596290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b="-689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33079840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AFC15CF-A4D2-1B3D-AF8D-BA9E4B9A6C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May 3, 2023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8259249-671D-A1E6-AF85-A93BF4DFBD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9 Notes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7B8E42-CCF9-72C8-72BA-8BC163CECD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E7DFA-140B-4760-B625-B8FE479BC48C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4AF7480-DB57-9732-1F54-CE00964AA6D5}"/>
              </a:ext>
            </a:extLst>
          </p:cNvPr>
          <p:cNvSpPr/>
          <p:nvPr/>
        </p:nvSpPr>
        <p:spPr>
          <a:xfrm>
            <a:off x="0" y="0"/>
            <a:ext cx="3124200" cy="228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Poll Everywhere Question 5</a:t>
            </a:r>
          </a:p>
        </p:txBody>
      </p:sp>
    </p:spTree>
    <p:extLst>
      <p:ext uri="{BB962C8B-B14F-4D97-AF65-F5344CB8AC3E}">
        <p14:creationId xmlns:p14="http://schemas.microsoft.com/office/powerpoint/2010/main" val="39038689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Graphically Showing Interaction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B592-0C9B-4068-952A-D5800732EACA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>
          <a:xfrm>
            <a:off x="152400" y="1139952"/>
            <a:ext cx="11630628" cy="5413248"/>
          </a:xfrm>
        </p:spPr>
        <p:txBody>
          <a:bodyPr>
            <a:normAutofit/>
          </a:bodyPr>
          <a:lstStyle/>
          <a:p>
            <a:r>
              <a:rPr lang="en-US" dirty="0"/>
              <a:t>One easy way to see the nature of the interaction between F and X is to plot the two logit functions </a:t>
            </a:r>
          </a:p>
          <a:p>
            <a:r>
              <a:rPr lang="en-US" dirty="0"/>
              <a:t>Using the GLOW										 fracture example:</a:t>
            </a:r>
          </a:p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871FBD-A4C9-5127-910A-6BAB68532A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May 3, 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3C9B75-4CED-2EED-88C1-E8E1CB9FA8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9 Notes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AF390B4-7565-1F3B-346D-68B88E6B08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2572" y="1750671"/>
            <a:ext cx="8010456" cy="4878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0089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Odds Ratio in the Presence of Interaction (I)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B592-0C9B-4068-952A-D5800732EACA}" type="slidenum">
              <a:rPr lang="en-US" smtClean="0"/>
              <a:pPr/>
              <a:t>35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4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When interaction exists between a risk factor (F) and another variable (X), the estimate of the odds ratio for F  depends on the value of X</a:t>
                </a:r>
              </a:p>
              <a:p>
                <a:endParaRPr lang="en-US" dirty="0"/>
              </a:p>
              <a:p>
                <a:r>
                  <a:rPr lang="en-US" dirty="0"/>
                  <a:t>When an interaction term (F*X) exists in the model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/>
                      </a:rPr>
                      <m:t>O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/>
                          </a:rPr>
                          <m:t>R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𝐹</m:t>
                        </m:r>
                      </m:sub>
                    </m:sSub>
                    <m:r>
                      <a:rPr lang="en-US" b="0" i="1" smtClean="0">
                        <a:latin typeface="Cambria Math"/>
                        <a:ea typeface="Cambria Math"/>
                      </a:rPr>
                      <m:t>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/>
                        <a:ea typeface="Cambria Math"/>
                      </a:rPr>
                      <m:t>exp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⁡(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𝐹</m:t>
                        </m:r>
                      </m:sub>
                    </m:sSub>
                    <m:r>
                      <a:rPr lang="en-US" b="0" i="1" smtClean="0">
                        <a:latin typeface="Cambria Math"/>
                        <a:ea typeface="Cambria Math"/>
                      </a:rPr>
                      <m:t>)</m:t>
                    </m:r>
                  </m:oMath>
                </a14:m>
                <a:r>
                  <a:rPr lang="en-US" dirty="0"/>
                  <a:t> in general</a:t>
                </a:r>
              </a:p>
              <a:p>
                <a:endParaRPr lang="en-US" dirty="0"/>
              </a:p>
              <a:p>
                <a:r>
                  <a:rPr lang="en-US" dirty="0"/>
                  <a:t>Assume we want to compute the odds ratio for (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i="1" dirty="0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/>
                          </a:rPr>
                          <m:t>𝑓</m:t>
                        </m:r>
                      </m:e>
                      <m:sub>
                        <m:r>
                          <a:rPr lang="en-US" b="0" i="0" dirty="0" smtClean="0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F</m:t>
                    </m:r>
                    <m:r>
                      <a:rPr lang="en-US" i="1" dirty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/>
                          </a:rPr>
                          <m:t>𝑓</m:t>
                        </m:r>
                      </m:e>
                      <m:sub>
                        <m:r>
                          <a:rPr lang="en-US" b="0" i="0" dirty="0" smtClean="0">
                            <a:latin typeface="Cambria Math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), the correct model-based estimate is</a:t>
                </a:r>
              </a:p>
              <a:p>
                <a:endParaRPr lang="en-US" sz="1800" dirty="0"/>
              </a:p>
              <a:p>
                <a:pPr marL="457200" lvl="1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/>
                              </a:rPr>
                              <m:t>OR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𝐹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𝑔</m:t>
                                </m:r>
                              </m:e>
                            </m:acc>
                            <m:d>
                              <m:d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  <m:r>
                                  <a:rPr lang="en-US" b="0" i="1" dirty="0" smtClean="0">
                                    <a:latin typeface="Cambria Math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dirty="0" smtClean="0">
                                        <a:latin typeface="Cambria Math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b="0" i="1" dirty="0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dirty="0" smtClean="0">
                                    <a:latin typeface="Cambria Math"/>
                                  </a:rPr>
                                  <m:t>,</m:t>
                                </m:r>
                                <m:r>
                                  <a:rPr lang="en-US" b="0" i="1" dirty="0" smtClean="0">
                                    <a:latin typeface="Cambria Math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b="0" i="1" dirty="0" smtClean="0">
                                <a:latin typeface="Cambria Math"/>
                              </a:rPr>
                              <m:t>−</m:t>
                            </m:r>
                            <m:acc>
                              <m:accPr>
                                <m:chr m:val="̂"/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dirty="0" smtClean="0">
                                    <a:latin typeface="Cambria Math"/>
                                  </a:rPr>
                                  <m:t>𝑔</m:t>
                                </m:r>
                              </m:e>
                            </m:acc>
                            <m:d>
                              <m:d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  <m:r>
                                  <a:rPr lang="en-US" b="0" i="1" dirty="0" smtClean="0">
                                    <a:latin typeface="Cambria Math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dirty="0" smtClean="0">
                                        <a:latin typeface="Cambria Math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b="0" i="1" dirty="0" smtClean="0">
                                        <a:latin typeface="Cambria Math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b="0" i="1" dirty="0" smtClean="0">
                                    <a:latin typeface="Cambria Math"/>
                                  </a:rPr>
                                  <m:t>,</m:t>
                                </m:r>
                                <m:r>
                                  <a:rPr lang="en-US" b="0" i="1" dirty="0" smtClean="0">
                                    <a:latin typeface="Cambria Math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</m:e>
                    </m:func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blipFill>
                <a:blip r:embed="rId2"/>
                <a:stretch>
                  <a:fillRect l="-1250" t="-1874" r="-8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7E0A9B-39D3-9FA8-8FDB-2747628324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May 3, 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4FD273-D600-09DA-1AA6-4B0F9D7A98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9 Notes</a:t>
            </a:r>
          </a:p>
        </p:txBody>
      </p:sp>
    </p:spTree>
    <p:extLst>
      <p:ext uri="{BB962C8B-B14F-4D97-AF65-F5344CB8AC3E}">
        <p14:creationId xmlns:p14="http://schemas.microsoft.com/office/powerpoint/2010/main" val="31698900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Odds Ratio in the Presence of Interaction (II)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B592-0C9B-4068-952A-D5800732EACA}" type="slidenum">
              <a:rPr lang="en-US" smtClean="0"/>
              <a:pPr/>
              <a:t>36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4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We may write the two logits for given x as below:</a:t>
                </a:r>
              </a:p>
              <a:p>
                <a:endParaRPr lang="en-US" sz="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/>
                            </a:rPr>
                            <m:t>𝑔</m:t>
                          </m:r>
                        </m:e>
                      </m:acc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dirty="0" smtClean="0">
                              <a:latin typeface="Cambria Math"/>
                            </a:rPr>
                            <m:t>,</m:t>
                          </m:r>
                          <m:r>
                            <a:rPr lang="en-US" b="0" i="1" dirty="0" smtClean="0"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en-US" b="0" i="1" dirty="0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dirty="0" smtClean="0">
                                  <a:latin typeface="Cambria Math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US" b="0" i="1" dirty="0" smtClean="0"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en-US" b="0" i="1" dirty="0" smtClean="0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dirty="0" smtClean="0">
                                  <a:latin typeface="Cambria Math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US" b="0" i="1" dirty="0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/>
                            </a:rPr>
                            <m:t>𝑓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b="0" i="1" dirty="0" smtClean="0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dirty="0" smtClean="0">
                                  <a:latin typeface="Cambria Math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US" b="0" i="1" dirty="0" smtClean="0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US" b="0" i="1" dirty="0" smtClean="0">
                          <a:latin typeface="Cambria Math"/>
                        </a:rPr>
                        <m:t>𝑥</m:t>
                      </m:r>
                      <m:r>
                        <a:rPr lang="en-US" b="0" i="1" dirty="0" smtClean="0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dirty="0" smtClean="0">
                                  <a:latin typeface="Cambria Math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US" b="0" i="1" dirty="0" smtClean="0">
                              <a:latin typeface="Cambria Math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/>
                            </a:rPr>
                            <m:t>𝑓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b="0" i="1" dirty="0" smtClean="0">
                          <a:latin typeface="Cambria Math"/>
                          <a:ea typeface="Cambria Math"/>
                        </a:rPr>
                        <m:t>×</m:t>
                      </m:r>
                      <m:r>
                        <a:rPr lang="en-US" b="0" i="1" dirty="0" smtClean="0">
                          <a:latin typeface="Cambria Math"/>
                          <a:ea typeface="Cambria Math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/>
                            </a:rPr>
                            <m:t>𝑔</m:t>
                          </m:r>
                        </m:e>
                      </m:acc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i="1" dirty="0">
                              <a:latin typeface="Cambria Math"/>
                            </a:rPr>
                            <m:t>,</m:t>
                          </m:r>
                          <m:r>
                            <a:rPr lang="en-US" i="1" dirty="0"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en-US" i="1" dirty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 dirty="0">
                                  <a:latin typeface="Cambria Math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US" i="1" dirty="0"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en-US" i="1" dirty="0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 dirty="0">
                                  <a:latin typeface="Cambria Math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US" i="1" dirty="0">
                              <a:latin typeface="Cambria Math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/>
                            </a:rPr>
                            <m:t>𝑓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en-US" i="1" dirty="0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 dirty="0">
                                  <a:latin typeface="Cambria Math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US" i="1" dirty="0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US" i="1" dirty="0">
                          <a:latin typeface="Cambria Math"/>
                        </a:rPr>
                        <m:t>𝑥</m:t>
                      </m:r>
                      <m:r>
                        <a:rPr lang="en-US" i="1" dirty="0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 dirty="0">
                                  <a:latin typeface="Cambria Math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US" i="1" dirty="0">
                              <a:latin typeface="Cambria Math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/>
                            </a:rPr>
                            <m:t>𝑓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en-US" i="1" dirty="0">
                          <a:latin typeface="Cambria Math"/>
                          <a:ea typeface="Cambria Math"/>
                        </a:rPr>
                        <m:t>×</m:t>
                      </m:r>
                      <m:r>
                        <a:rPr lang="en-US" i="1" dirty="0">
                          <a:latin typeface="Cambria Math"/>
                          <a:ea typeface="Cambria Math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800" dirty="0"/>
              </a:p>
              <a:p>
                <a:r>
                  <a:rPr lang="en-US" dirty="0"/>
                  <a:t>The difference in two logits is:</a:t>
                </a:r>
              </a:p>
              <a:p>
                <a:endParaRPr lang="en-US" sz="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/>
                            </a:rPr>
                            <m:t>𝑔</m:t>
                          </m:r>
                        </m:e>
                      </m:acc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 dirty="0">
                              <a:latin typeface="Cambria Math"/>
                            </a:rPr>
                            <m:t>,</m:t>
                          </m:r>
                          <m:r>
                            <a:rPr lang="en-US" i="1" dirty="0"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en-US" i="1" dirty="0">
                          <a:latin typeface="Cambria Math"/>
                        </a:rPr>
                        <m:t>−</m:t>
                      </m:r>
                      <m:acc>
                        <m:accPr>
                          <m:chr m:val="̂"/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 dirty="0">
                              <a:latin typeface="Cambria Math"/>
                            </a:rPr>
                            <m:t>𝑔</m:t>
                          </m:r>
                        </m:e>
                      </m:acc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i="1" dirty="0">
                              <a:latin typeface="Cambria Math"/>
                            </a:rPr>
                            <m:t>,</m:t>
                          </m:r>
                          <m:r>
                            <a:rPr lang="en-US" i="1" dirty="0"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en-US" i="1" dirty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 dirty="0">
                                  <a:latin typeface="Cambria Math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US" i="1" dirty="0">
                              <a:latin typeface="Cambria Math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 dirty="0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i="1" dirty="0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 dirty="0">
                                  <a:latin typeface="Cambria Math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US" i="1" dirty="0">
                              <a:latin typeface="Cambria Math"/>
                            </a:rPr>
                            <m:t>3</m:t>
                          </m:r>
                        </m:sub>
                      </m:sSub>
                      <m:r>
                        <a:rPr lang="en-US" i="1" dirty="0">
                          <a:latin typeface="Cambria Math"/>
                        </a:rPr>
                        <m:t>𝑥</m:t>
                      </m:r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 dirty="0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800" dirty="0"/>
              </a:p>
              <a:p>
                <a:r>
                  <a:rPr lang="en-US" dirty="0"/>
                  <a:t>Therefore, </a:t>
                </a:r>
              </a:p>
              <a:p>
                <a:endParaRPr lang="en-US" sz="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/>
                            </a:rPr>
                            <m:t>𝑂𝑅</m:t>
                          </m:r>
                        </m:e>
                      </m:acc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</a:rPr>
                            <m:t>𝐹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𝐹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𝑋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r>
                        <a:rPr lang="en-US" b="0" i="1" smtClean="0">
                          <a:latin typeface="Cambria Math"/>
                        </a:rPr>
                        <m:t>𝑒𝑥𝑝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 dirty="0">
                                      <a:latin typeface="Cambria Math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 dirty="0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 dirty="0">
                                  <a:latin typeface="Cambria Math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r>
                            <a:rPr lang="en-US" i="1" dirty="0">
                              <a:latin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 dirty="0">
                                      <a:latin typeface="Cambria Math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 dirty="0">
                                  <a:latin typeface="Cambria Math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i="1" dirty="0">
                              <a:latin typeface="Cambria Math"/>
                            </a:rPr>
                            <m:t>𝑥</m:t>
                          </m:r>
                          <m:d>
                            <m:d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 dirty="0">
                                  <a:latin typeface="Cambria Math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blipFill>
                <a:blip r:embed="rId2"/>
                <a:stretch>
                  <a:fillRect l="-1250" t="-18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755037-8C24-97A3-1339-59BAAF9BEF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May 3, 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F0DC71-B4DC-6FB3-2D22-8192233BB5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9 Notes</a:t>
            </a:r>
          </a:p>
        </p:txBody>
      </p:sp>
    </p:spTree>
    <p:extLst>
      <p:ext uri="{BB962C8B-B14F-4D97-AF65-F5344CB8AC3E}">
        <p14:creationId xmlns:p14="http://schemas.microsoft.com/office/powerpoint/2010/main" val="20496766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Odds Ratio in the Presence of Interaction (III)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B592-0C9B-4068-952A-D5800732EACA}" type="slidenum">
              <a:rPr lang="en-US" smtClean="0"/>
              <a:pPr/>
              <a:t>37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4"/>
              </p:nvPr>
            </p:nvSpPr>
            <p:spPr>
              <a:xfrm>
                <a:off x="152400" y="1139952"/>
                <a:ext cx="11584330" cy="541324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To find the confidence interval for the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/>
                          </a:rPr>
                          <m:t>𝑂𝑅</m:t>
                        </m:r>
                      </m:e>
                    </m:acc>
                  </m:oMath>
                </a14:m>
                <a:r>
                  <a:rPr lang="en-US" dirty="0"/>
                  <a:t>, we need to find confidence interval for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/>
                          </a:rPr>
                          <m:t>𝑔</m:t>
                        </m:r>
                      </m:e>
                    </m:acc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/>
                              </a:rPr>
                              <m:t>𝑓</m:t>
                            </m:r>
                          </m:e>
                          <m:sub>
                            <m:r>
                              <a:rPr lang="en-US" i="1" dirty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i="1" dirty="0">
                            <a:latin typeface="Cambria Math"/>
                          </a:rPr>
                          <m:t>,</m:t>
                        </m:r>
                        <m:r>
                          <a:rPr lang="en-US" i="1" dirty="0">
                            <a:latin typeface="Cambria Math"/>
                          </a:rPr>
                          <m:t>𝑥</m:t>
                        </m:r>
                      </m:e>
                    </m:d>
                    <m:r>
                      <a:rPr lang="en-US" i="1" dirty="0">
                        <a:latin typeface="Cambria Math"/>
                      </a:rPr>
                      <m:t>−</m:t>
                    </m:r>
                    <m:acc>
                      <m:accPr>
                        <m:chr m:val="̂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latin typeface="Cambria Math"/>
                          </a:rPr>
                          <m:t>𝑔</m:t>
                        </m:r>
                      </m:e>
                    </m:acc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/>
                              </a:rPr>
                              <m:t>𝑓</m:t>
                            </m:r>
                          </m:e>
                          <m:sub>
                            <m:r>
                              <a:rPr lang="en-US" i="1" dirty="0">
                                <a:latin typeface="Cambria Math"/>
                              </a:rPr>
                              <m:t>0</m:t>
                            </m:r>
                          </m:sub>
                        </m:sSub>
                        <m:r>
                          <a:rPr lang="en-US" i="1" dirty="0">
                            <a:latin typeface="Cambria Math"/>
                          </a:rPr>
                          <m:t>,</m:t>
                        </m:r>
                        <m:r>
                          <a:rPr lang="en-US" i="1" dirty="0">
                            <a:latin typeface="Cambria Math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/>
                  <a:t> first</a:t>
                </a:r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/>
                        </a:rPr>
                        <m:t>𝑉𝑎𝑟</m:t>
                      </m:r>
                      <m:r>
                        <a:rPr lang="en-US" b="0" i="0" dirty="0" smtClean="0">
                          <a:latin typeface="Cambria Math"/>
                        </a:rPr>
                        <m:t>(</m:t>
                      </m:r>
                      <m:acc>
                        <m:accPr>
                          <m:chr m:val="̂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/>
                            </a:rPr>
                            <m:t>𝑔</m:t>
                          </m:r>
                        </m:e>
                      </m:acc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 dirty="0">
                              <a:latin typeface="Cambria Math"/>
                            </a:rPr>
                            <m:t>,</m:t>
                          </m:r>
                          <m:r>
                            <a:rPr lang="en-US" i="1" dirty="0"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en-US" i="1" dirty="0">
                          <a:latin typeface="Cambria Math"/>
                        </a:rPr>
                        <m:t>−</m:t>
                      </m:r>
                      <m:acc>
                        <m:accPr>
                          <m:chr m:val="̂"/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 dirty="0">
                              <a:latin typeface="Cambria Math"/>
                            </a:rPr>
                            <m:t>𝑔</m:t>
                          </m:r>
                        </m:e>
                      </m:acc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i="1" dirty="0">
                              <a:latin typeface="Cambria Math"/>
                            </a:rPr>
                            <m:t>,</m:t>
                          </m:r>
                          <m:r>
                            <a:rPr lang="en-US" i="1" dirty="0"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en-US" b="0" i="0" dirty="0" smtClean="0">
                          <a:latin typeface="Cambria Math"/>
                        </a:rPr>
                        <m:t>)=</m:t>
                      </m:r>
                      <m:sSup>
                        <m:sSup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dirty="0" smtClean="0">
                                  <a:latin typeface="Cambria Math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latin typeface="Cambria Math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b="0" i="1" dirty="0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dirty="0">
                          <a:latin typeface="Cambria Math"/>
                          <a:ea typeface="Cambria Math"/>
                        </a:rPr>
                        <m:t>×</m:t>
                      </m:r>
                      <m:r>
                        <m:rPr>
                          <m:sty m:val="p"/>
                        </m:rPr>
                        <a:rPr lang="en-US" b="0" i="0" dirty="0" smtClean="0">
                          <a:latin typeface="Cambria Math"/>
                          <a:ea typeface="Cambria Math"/>
                        </a:rPr>
                        <m:t>Var</m:t>
                      </m:r>
                      <m:r>
                        <a:rPr lang="en-US" b="0" i="0" dirty="0" smtClean="0">
                          <a:latin typeface="Cambria Math"/>
                          <a:ea typeface="Cambria Math"/>
                        </a:rPr>
                        <m:t>(</m:t>
                      </m:r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accPr>
                            <m:e>
                              <m:r>
                                <a:rPr lang="en-US" b="0" i="1" dirty="0" smtClean="0">
                                  <a:latin typeface="Cambria Math"/>
                                  <a:ea typeface="Cambria Math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US" b="0" i="0" dirty="0" smtClean="0">
                              <a:latin typeface="Cambria Math"/>
                              <a:ea typeface="Cambria Math"/>
                            </a:rPr>
                            <m:t>1</m:t>
                          </m:r>
                        </m:sub>
                      </m:sSub>
                      <m:r>
                        <a:rPr lang="en-US" b="0" i="0" dirty="0" smtClean="0">
                          <a:latin typeface="Cambria Math"/>
                          <a:ea typeface="Cambria Math"/>
                        </a:rPr>
                        <m:t>)+</m:t>
                      </m:r>
                      <m:sSup>
                        <m:sSupPr>
                          <m:ctrlPr>
                            <a:rPr lang="en-US" b="0" i="1" dirty="0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latin typeface="Cambria Math"/>
                                  <a:ea typeface="Cambria Math"/>
                                </a:rPr>
                                <m:t>𝑥</m:t>
                              </m:r>
                              <m:d>
                                <m:d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dirty="0" smtClean="0"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dirty="0" smtClean="0">
                                          <a:latin typeface="Cambria Math"/>
                                          <a:ea typeface="Cambria Math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b="0" i="1" dirty="0" smtClean="0">
                                          <a:latin typeface="Cambria Math"/>
                                          <a:ea typeface="Cambria Math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b="0" i="1" dirty="0" smtClean="0">
                                      <a:latin typeface="Cambria Math"/>
                                      <a:ea typeface="Cambria Math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b="0" i="1" dirty="0" smtClean="0"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dirty="0" smtClean="0">
                                          <a:latin typeface="Cambria Math"/>
                                          <a:ea typeface="Cambria Math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b="0" i="1" dirty="0" smtClean="0">
                                          <a:latin typeface="Cambria Math"/>
                                          <a:ea typeface="Cambria Math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b="0" i="1" dirty="0" smtClean="0">
                              <a:latin typeface="Cambria Math"/>
                              <a:ea typeface="Cambria Math"/>
                            </a:rPr>
                            <m:t>2</m:t>
                          </m:r>
                        </m:sup>
                      </m:sSup>
                      <m:r>
                        <a:rPr lang="en-US" b="0" i="1" dirty="0" smtClean="0">
                          <a:latin typeface="Cambria Math"/>
                          <a:ea typeface="Cambria Math"/>
                        </a:rPr>
                        <m:t>×</m:t>
                      </m:r>
                      <m:r>
                        <a:rPr lang="en-US" b="0" i="1" dirty="0" smtClean="0">
                          <a:latin typeface="Cambria Math"/>
                          <a:ea typeface="Cambria Math"/>
                        </a:rPr>
                        <m:t>𝑣𝑎𝑟</m:t>
                      </m:r>
                      <m:r>
                        <a:rPr lang="en-US" b="0" i="1" dirty="0" smtClean="0">
                          <a:latin typeface="Cambria Math"/>
                          <a:ea typeface="Cambria Math"/>
                        </a:rPr>
                        <m:t>(</m:t>
                      </m:r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accPr>
                            <m:e>
                              <m:r>
                                <a:rPr lang="en-US" b="0" i="1" dirty="0" smtClean="0">
                                  <a:latin typeface="Cambria Math"/>
                                  <a:ea typeface="Cambria Math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US" b="0" i="1" dirty="0" smtClean="0">
                              <a:latin typeface="Cambria Math"/>
                              <a:ea typeface="Cambria Math"/>
                            </a:rPr>
                            <m:t>3</m:t>
                          </m:r>
                        </m:sub>
                      </m:sSub>
                      <m:r>
                        <a:rPr lang="en-US" b="0" i="1" dirty="0" smtClean="0">
                          <a:latin typeface="Cambria Math"/>
                          <a:ea typeface="Cambria Math"/>
                        </a:rPr>
                        <m:t>)+2</m:t>
                      </m:r>
                      <m:r>
                        <a:rPr lang="en-US" b="0" i="1" dirty="0" smtClean="0">
                          <a:latin typeface="Cambria Math"/>
                          <a:ea typeface="Cambria Math"/>
                        </a:rPr>
                        <m:t>𝑥</m:t>
                      </m:r>
                      <m:sSup>
                        <m:sSupPr>
                          <m:ctrlPr>
                            <a:rPr lang="en-US" b="0" i="1" dirty="0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 dirty="0">
                                  <a:latin typeface="Cambria Math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latin typeface="Cambria Math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b="0" i="1" dirty="0" smtClean="0">
                              <a:latin typeface="Cambria Math"/>
                              <a:ea typeface="Cambria Math"/>
                            </a:rPr>
                            <m:t>2</m:t>
                          </m:r>
                        </m:sup>
                      </m:sSup>
                      <m:r>
                        <a:rPr lang="en-US" b="0" i="1" dirty="0" smtClean="0">
                          <a:latin typeface="Cambria Math"/>
                          <a:ea typeface="Cambria Math"/>
                        </a:rPr>
                        <m:t>×</m:t>
                      </m:r>
                      <m:r>
                        <a:rPr lang="en-US" b="0" i="1" dirty="0" smtClean="0">
                          <a:latin typeface="Cambria Math"/>
                          <a:ea typeface="Cambria Math"/>
                        </a:rPr>
                        <m:t>𝑐𝑜𝑣</m:t>
                      </m:r>
                      <m:r>
                        <a:rPr lang="en-US" b="0" i="1" dirty="0" smtClean="0">
                          <a:latin typeface="Cambria Math"/>
                          <a:ea typeface="Cambria Math"/>
                        </a:rPr>
                        <m:t>(</m:t>
                      </m:r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accPr>
                            <m:e>
                              <m:r>
                                <a:rPr lang="en-US" b="0" i="1" dirty="0" smtClean="0">
                                  <a:latin typeface="Cambria Math"/>
                                  <a:ea typeface="Cambria Math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US" b="0" i="1" dirty="0" smtClean="0">
                              <a:latin typeface="Cambria Math"/>
                              <a:ea typeface="Cambria Math"/>
                            </a:rPr>
                            <m:t>1</m:t>
                          </m:r>
                        </m:sub>
                      </m:sSub>
                      <m:r>
                        <a:rPr lang="en-US" b="0" i="1" dirty="0" smtClean="0">
                          <a:latin typeface="Cambria Math"/>
                          <a:ea typeface="Cambria Math"/>
                        </a:rPr>
                        <m:t>,</m:t>
                      </m:r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accPr>
                            <m:e>
                              <m:r>
                                <a:rPr lang="en-US" b="0" i="1" dirty="0" smtClean="0">
                                  <a:latin typeface="Cambria Math"/>
                                  <a:ea typeface="Cambria Math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US" b="0" i="1" dirty="0" smtClean="0">
                              <a:latin typeface="Cambria Math"/>
                              <a:ea typeface="Cambria Math"/>
                            </a:rPr>
                            <m:t>3</m:t>
                          </m:r>
                        </m:sub>
                      </m:sSub>
                      <m:r>
                        <a:rPr lang="en-US" b="0" i="1" dirty="0" smtClean="0">
                          <a:latin typeface="Cambria Math"/>
                          <a:ea typeface="Cambria Math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2000" dirty="0"/>
              </a:p>
              <a:p>
                <a:r>
                  <a:rPr lang="en-US" dirty="0"/>
                  <a:t>We can follow the same procedure as we did previously to construct 95% CI for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/>
                          </a:rPr>
                          <m:t>𝑔</m:t>
                        </m:r>
                      </m:e>
                    </m:acc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/>
                              </a:rPr>
                              <m:t>𝑓</m:t>
                            </m:r>
                          </m:e>
                          <m:sub>
                            <m:r>
                              <a:rPr lang="en-US" i="1" dirty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i="1" dirty="0">
                            <a:latin typeface="Cambria Math"/>
                          </a:rPr>
                          <m:t>,</m:t>
                        </m:r>
                        <m:r>
                          <a:rPr lang="en-US" i="1" dirty="0">
                            <a:latin typeface="Cambria Math"/>
                          </a:rPr>
                          <m:t>𝑥</m:t>
                        </m:r>
                      </m:e>
                    </m:d>
                    <m:r>
                      <a:rPr lang="en-US" i="1" dirty="0">
                        <a:latin typeface="Cambria Math"/>
                      </a:rPr>
                      <m:t>−</m:t>
                    </m:r>
                    <m:acc>
                      <m:accPr>
                        <m:chr m:val="̂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latin typeface="Cambria Math"/>
                          </a:rPr>
                          <m:t>𝑔</m:t>
                        </m:r>
                      </m:e>
                    </m:acc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/>
                              </a:rPr>
                              <m:t>𝑓</m:t>
                            </m:r>
                          </m:e>
                          <m:sub>
                            <m:r>
                              <a:rPr lang="en-US" i="1" dirty="0">
                                <a:latin typeface="Cambria Math"/>
                              </a:rPr>
                              <m:t>0</m:t>
                            </m:r>
                          </m:sub>
                        </m:sSub>
                        <m:r>
                          <a:rPr lang="en-US" i="1" dirty="0">
                            <a:latin typeface="Cambria Math"/>
                          </a:rPr>
                          <m:t>,</m:t>
                        </m:r>
                        <m:r>
                          <a:rPr lang="en-US" i="1" dirty="0">
                            <a:latin typeface="Cambria Math"/>
                          </a:rPr>
                          <m:t>𝑥</m:t>
                        </m:r>
                      </m:e>
                    </m:d>
                    <m:r>
                      <a:rPr lang="en-US" b="0" i="0" dirty="0" smtClean="0">
                        <a:latin typeface="Cambria Math"/>
                      </a:rPr>
                      <m:t>, </m:t>
                    </m:r>
                  </m:oMath>
                </a14:m>
                <a:r>
                  <a:rPr lang="en-US" dirty="0"/>
                  <a:t>denoted by 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𝑔</m:t>
                        </m:r>
                        <m:r>
                          <a:rPr lang="en-US" b="0" i="1" smtClean="0">
                            <a:latin typeface="Cambria Math"/>
                          </a:rPr>
                          <m:t>01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𝑈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𝑔</m:t>
                        </m:r>
                        <m:r>
                          <a:rPr lang="en-US" b="0" i="1" smtClean="0">
                            <a:latin typeface="Cambria Math"/>
                          </a:rPr>
                          <m:t>01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]. </m:t>
                    </m:r>
                  </m:oMath>
                </a14:m>
                <a:endParaRPr lang="en-US" dirty="0"/>
              </a:p>
              <a:p>
                <a:endParaRPr lang="en-US" sz="2000" dirty="0"/>
              </a:p>
              <a:p>
                <a:pPr marL="0" indent="0">
                  <a:buNone/>
                </a:pPr>
                <a:r>
                  <a:rPr lang="en-US" b="0" dirty="0"/>
                  <a:t>	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/>
                          </a:rPr>
                          <m:t>𝑂𝑅</m:t>
                        </m:r>
                      </m:e>
                    </m:acc>
                    <m:r>
                      <a:rPr lang="en-US" b="0" i="0" smtClean="0">
                        <a:latin typeface="Cambria Math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 dirty="0" smtClean="0">
                        <a:latin typeface="Cambria Math"/>
                      </a:rPr>
                      <m:t>exp</m:t>
                    </m:r>
                    <m:r>
                      <a:rPr lang="en-US" i="1" dirty="0" smtClean="0">
                        <a:latin typeface="Cambria Math"/>
                      </a:rPr>
                      <m:t>⁡(</m:t>
                    </m:r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/>
                          </a:rPr>
                          <m:t>𝑔</m:t>
                        </m:r>
                      </m:e>
                    </m:acc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/>
                              </a:rPr>
                              <m:t>𝑓</m:t>
                            </m:r>
                          </m:e>
                          <m:sub>
                            <m:r>
                              <a:rPr lang="en-US" i="1" dirty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i="1" dirty="0">
                            <a:latin typeface="Cambria Math"/>
                          </a:rPr>
                          <m:t>,</m:t>
                        </m:r>
                        <m:r>
                          <a:rPr lang="en-US" i="1" dirty="0">
                            <a:latin typeface="Cambria Math"/>
                          </a:rPr>
                          <m:t>𝑥</m:t>
                        </m:r>
                      </m:e>
                    </m:d>
                    <m:r>
                      <a:rPr lang="en-US" i="1" dirty="0">
                        <a:latin typeface="Cambria Math"/>
                      </a:rPr>
                      <m:t>−</m:t>
                    </m:r>
                    <m:acc>
                      <m:accPr>
                        <m:chr m:val="̂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latin typeface="Cambria Math"/>
                          </a:rPr>
                          <m:t>𝑔</m:t>
                        </m:r>
                      </m:e>
                    </m:acc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/>
                              </a:rPr>
                              <m:t>𝑓</m:t>
                            </m:r>
                          </m:e>
                          <m:sub>
                            <m:r>
                              <a:rPr lang="en-US" i="1" dirty="0">
                                <a:latin typeface="Cambria Math"/>
                              </a:rPr>
                              <m:t>0</m:t>
                            </m:r>
                          </m:sub>
                        </m:sSub>
                        <m:r>
                          <a:rPr lang="en-US" i="1" dirty="0">
                            <a:latin typeface="Cambria Math"/>
                          </a:rPr>
                          <m:t>,</m:t>
                        </m:r>
                        <m:r>
                          <a:rPr lang="en-US" i="1" dirty="0">
                            <a:latin typeface="Cambria Math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/>
                  <a:t>)</a:t>
                </a:r>
              </a:p>
              <a:p>
                <a:pPr marL="0" indent="0">
                  <a:buNone/>
                </a:pPr>
                <a:r>
                  <a:rPr lang="en-US" dirty="0"/>
                  <a:t>	The 95% CI for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/>
                          </a:rPr>
                          <m:t>𝑂𝑅</m:t>
                        </m:r>
                      </m:e>
                    </m:acc>
                  </m:oMath>
                </a14:m>
                <a:r>
                  <a:rPr lang="en-US" dirty="0"/>
                  <a:t> is: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exp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𝐿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</a:rPr>
                                  <m:t>𝑔</m:t>
                                </m:r>
                                <m:r>
                                  <a:rPr lang="en-US" i="1">
                                    <a:latin typeface="Cambria Math"/>
                                  </a:rPr>
                                  <m:t>01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𝑈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𝑔</m:t>
                                    </m:r>
                                    <m:r>
                                      <a:rPr lang="en-US" i="1">
                                        <a:latin typeface="Cambria Math"/>
                                      </a:rPr>
                                      <m:t>01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</m:e>
                    </m:d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xfrm>
                <a:off x="152400" y="1139952"/>
                <a:ext cx="11584330" cy="5413248"/>
              </a:xfrm>
              <a:blipFill>
                <a:blip r:embed="rId2"/>
                <a:stretch>
                  <a:fillRect l="-1205" t="-1639" r="-5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DF1612-6305-EDD1-0DEC-008574A3DA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May 3, 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743EA8-7B08-6F94-DF2E-68C28B6E2F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9 Notes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8298947-991A-D3C6-D132-C87FFFD8C4C8}"/>
              </a:ext>
            </a:extLst>
          </p:cNvPr>
          <p:cNvSpPr/>
          <p:nvPr/>
        </p:nvSpPr>
        <p:spPr>
          <a:xfrm>
            <a:off x="919223" y="4988689"/>
            <a:ext cx="7234177" cy="1307939"/>
          </a:xfrm>
          <a:prstGeom prst="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10259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8628E9-2BB2-B721-F3EF-486BBEEF6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GLOW – Computing OR under interaction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1251481-536A-0396-8802-6CDEF07D65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May 3, 2023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98C5C0-B1DA-FDE8-006B-011ECFE048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9 Notes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1CA754-8E83-EE83-73F7-BF6CA83D3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F66BD-ED5B-FC49-B89E-F09DF1E9DCD8}" type="slidenum">
              <a:rPr lang="en-US" smtClean="0"/>
              <a:t>38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C9882E1-F4BC-F445-6B37-303F11273DAD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52400" y="1139952"/>
            <a:ext cx="8621210" cy="541324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effectLst/>
              </a:rPr>
              <a:t>Step 1: 	</a:t>
            </a:r>
            <a:r>
              <a:rPr lang="en-US" dirty="0">
                <a:effectLst/>
              </a:rPr>
              <a:t>The two sets of values of the covariates are 			(</a:t>
            </a:r>
            <a:r>
              <a:rPr lang="en-US" dirty="0" err="1">
                <a:effectLst/>
              </a:rPr>
              <a:t>priorfrac</a:t>
            </a:r>
            <a:r>
              <a:rPr lang="en-US" dirty="0">
                <a:effectLst/>
              </a:rPr>
              <a:t> = 1, Age = a) compared to 				(</a:t>
            </a:r>
            <a:r>
              <a:rPr lang="en-US" dirty="0" err="1">
                <a:effectLst/>
              </a:rPr>
              <a:t>priorfrac</a:t>
            </a:r>
            <a:r>
              <a:rPr lang="en-US" dirty="0">
                <a:effectLst/>
              </a:rPr>
              <a:t> = 0, Age = a)</a:t>
            </a:r>
          </a:p>
          <a:p>
            <a:pPr marL="0" indent="0">
              <a:buNone/>
            </a:pPr>
            <a:endParaRPr lang="en-US" dirty="0">
              <a:effectLst/>
            </a:endParaRPr>
          </a:p>
          <a:p>
            <a:pPr marL="0" indent="0">
              <a:buNone/>
            </a:pPr>
            <a:r>
              <a:rPr lang="en-US" b="1" dirty="0">
                <a:effectLst/>
              </a:rPr>
              <a:t>Step 2: </a:t>
            </a:r>
            <a:r>
              <a:rPr lang="en-US" dirty="0">
                <a:effectLst/>
              </a:rPr>
              <a:t>	Substituting these values into the general 			expression</a:t>
            </a:r>
          </a:p>
          <a:p>
            <a:pPr marL="0" indent="0">
              <a:buNone/>
            </a:pPr>
            <a:endParaRPr lang="en-US" dirty="0">
              <a:effectLst/>
            </a:endParaRPr>
          </a:p>
          <a:p>
            <a:pPr marL="0" indent="0">
              <a:buNone/>
            </a:pPr>
            <a:r>
              <a:rPr lang="en-US" b="1" dirty="0">
                <a:effectLst/>
              </a:rPr>
              <a:t>Step 3: 	</a:t>
            </a:r>
            <a:r>
              <a:rPr lang="en-US" dirty="0">
                <a:effectLst/>
              </a:rPr>
              <a:t>Taking the difference in the two functions</a:t>
            </a:r>
          </a:p>
          <a:p>
            <a:pPr marL="0" indent="0">
              <a:buNone/>
            </a:pPr>
            <a:endParaRPr lang="en-US" dirty="0">
              <a:effectLst/>
            </a:endParaRPr>
          </a:p>
          <a:p>
            <a:pPr marL="0" indent="0">
              <a:buNone/>
            </a:pPr>
            <a:r>
              <a:rPr lang="en-US" b="1" dirty="0">
                <a:effectLst/>
              </a:rPr>
              <a:t>Step 4: </a:t>
            </a:r>
            <a:r>
              <a:rPr lang="en-US" dirty="0">
                <a:effectLst/>
              </a:rPr>
              <a:t>	Exponentiating the result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435666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8628E9-2BB2-B721-F3EF-486BBEEF6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GLOW – Step 1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1251481-536A-0396-8802-6CDEF07D65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May 3, 2023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98C5C0-B1DA-FDE8-006B-011ECFE048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9 Notes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1CA754-8E83-EE83-73F7-BF6CA83D3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F66BD-ED5B-FC49-B89E-F09DF1E9DCD8}" type="slidenum">
              <a:rPr lang="en-US" smtClean="0"/>
              <a:t>39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C9882E1-F4BC-F445-6B37-303F11273DAD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52399" y="1139952"/>
            <a:ext cx="11746375" cy="5413248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effectLst/>
              </a:rPr>
              <a:t>Step 1: 	</a:t>
            </a:r>
            <a:r>
              <a:rPr lang="en-US" dirty="0">
                <a:effectLst/>
              </a:rPr>
              <a:t>The two sets of values of the covariates are (</a:t>
            </a:r>
            <a:r>
              <a:rPr lang="en-US" dirty="0" err="1">
                <a:effectLst/>
              </a:rPr>
              <a:t>priorfrac</a:t>
            </a:r>
            <a:r>
              <a:rPr lang="en-US" dirty="0">
                <a:effectLst/>
              </a:rPr>
              <a:t> = 1, Age = a) 		compared to (</a:t>
            </a:r>
            <a:r>
              <a:rPr lang="en-US" dirty="0" err="1">
                <a:effectLst/>
              </a:rPr>
              <a:t>priorfrac</a:t>
            </a:r>
            <a:r>
              <a:rPr lang="en-US" dirty="0">
                <a:effectLst/>
              </a:rPr>
              <a:t> = 0, Age = a)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6071590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AC80D-DD5E-62F0-4517-64E5986FB2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9 Learning Objectives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2719A5F-7AE9-8E50-9F11-5B4A69ED2A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May 3, 2023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868E12-1C2E-7EB5-FB6F-379E59774E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9 Notes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FE89C8-BC00-296B-68F6-80DCED14DA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F66BD-ED5B-FC49-B89E-F09DF1E9DCD8}" type="slidenum">
              <a:rPr lang="en-US" smtClean="0"/>
              <a:t>4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919EB8F-F071-F2F0-9A67-B8183C2CD02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Determine if an additional independent variable is a not a confounder nor effect modifier, is a confounder but not effect modifier, or is an effect modifier.</a:t>
            </a:r>
          </a:p>
          <a:p>
            <a:pPr marL="514350" indent="-514350">
              <a:buFont typeface="+mj-lt"/>
              <a:buAutoNum type="arabicPeriod"/>
            </a:pPr>
            <a:endParaRPr lang="en-US" sz="800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Calculate and interpret odds ratios for interactions</a:t>
            </a:r>
          </a:p>
          <a:p>
            <a:pPr marL="514350" indent="-514350">
              <a:buFont typeface="+mj-lt"/>
              <a:buAutoNum type="arabicPeriod"/>
            </a:pPr>
            <a:endParaRPr lang="en-US" sz="800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Understand the overall steps for purposeful selection as a model building strategy</a:t>
            </a:r>
          </a:p>
          <a:p>
            <a:pPr lvl="2"/>
            <a:r>
              <a:rPr lang="en-US" dirty="0"/>
              <a:t>Connect these steps back to the tests of coefficients in Class 8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5CA277-FF8D-2DCD-B65D-CBF65A41E442}"/>
              </a:ext>
            </a:extLst>
          </p:cNvPr>
          <p:cNvSpPr/>
          <p:nvPr/>
        </p:nvSpPr>
        <p:spPr>
          <a:xfrm>
            <a:off x="0" y="2728913"/>
            <a:ext cx="12192000" cy="3314700"/>
          </a:xfrm>
          <a:prstGeom prst="rect">
            <a:avLst/>
          </a:prstGeom>
          <a:solidFill>
            <a:srgbClr val="DBEDF6">
              <a:alpha val="9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38949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8628E9-2BB2-B721-F3EF-486BBEEF6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GLOW – Step 2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1251481-536A-0396-8802-6CDEF07D65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May 3, 2023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98C5C0-B1DA-FDE8-006B-011ECFE048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9 Notes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1CA754-8E83-EE83-73F7-BF6CA83D3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F66BD-ED5B-FC49-B89E-F09DF1E9DCD8}" type="slidenum">
              <a:rPr lang="en-US" smtClean="0"/>
              <a:t>40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DC9882E1-F4BC-F445-6B37-303F11273DAD}"/>
                  </a:ext>
                </a:extLst>
              </p:cNvPr>
              <p:cNvSpPr>
                <a:spLocks noGrp="1"/>
              </p:cNvSpPr>
              <p:nvPr>
                <p:ph sz="quarter" idx="14"/>
              </p:nvPr>
            </p:nvSpPr>
            <p:spPr>
              <a:xfrm>
                <a:off x="152399" y="1139952"/>
                <a:ext cx="11746375" cy="541324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b="1" dirty="0">
                    <a:effectLst/>
                  </a:rPr>
                  <a:t>Step 2: </a:t>
                </a:r>
                <a:r>
                  <a:rPr lang="en-US" dirty="0">
                    <a:effectLst/>
                  </a:rPr>
                  <a:t>	Substituting these values into the general expression</a:t>
                </a:r>
              </a:p>
              <a:p>
                <a:pPr marL="0" indent="0">
                  <a:buNone/>
                </a:pPr>
                <a:endParaRPr lang="en-US" dirty="0">
                  <a:effectLst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logit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PF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Age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PF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Age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logit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PF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=1,</m:t>
                              </m:r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Age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</m:d>
                      <m:r>
                        <m:rPr>
                          <m:aln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×1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×1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</m:oMath>
                    <m:oMath xmlns:m="http://schemas.openxmlformats.org/officeDocument/2006/math">
                      <m:r>
                        <m:rPr>
                          <m:aln/>
                        </m:rP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i="1" dirty="0"/>
              </a:p>
              <a:p>
                <a:pPr marL="0" indent="0">
                  <a:buNone/>
                </a:pPr>
                <a:endParaRPr lang="en-US" i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logit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PF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=0,</m:t>
                              </m:r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Age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</m:d>
                      <m:r>
                        <m:rPr>
                          <m:aln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×0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</m:oMath>
                    <m:oMath xmlns:m="http://schemas.openxmlformats.org/officeDocument/2006/math">
                      <m:r>
                        <m:rPr>
                          <m:aln/>
                        </m:rP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DC9882E1-F4BC-F445-6B37-303F11273DA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xfrm>
                <a:off x="152399" y="1139952"/>
                <a:ext cx="11746375" cy="5413248"/>
              </a:xfrm>
              <a:blipFill>
                <a:blip r:embed="rId3"/>
                <a:stretch>
                  <a:fillRect l="-1189" t="-18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5125411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8628E9-2BB2-B721-F3EF-486BBEEF6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GLOW – Step 3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1251481-536A-0396-8802-6CDEF07D65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May 3, 2023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98C5C0-B1DA-FDE8-006B-011ECFE048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9 Notes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1CA754-8E83-EE83-73F7-BF6CA83D3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F66BD-ED5B-FC49-B89E-F09DF1E9DCD8}" type="slidenum">
              <a:rPr lang="en-US" smtClean="0"/>
              <a:t>41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DC9882E1-F4BC-F445-6B37-303F11273DAD}"/>
                  </a:ext>
                </a:extLst>
              </p:cNvPr>
              <p:cNvSpPr>
                <a:spLocks noGrp="1"/>
              </p:cNvSpPr>
              <p:nvPr>
                <p:ph sz="quarter" idx="14"/>
              </p:nvPr>
            </p:nvSpPr>
            <p:spPr>
              <a:xfrm>
                <a:off x="152399" y="1139952"/>
                <a:ext cx="11746375" cy="541324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b="1" dirty="0">
                    <a:effectLst/>
                  </a:rPr>
                  <a:t>Step 3: 	</a:t>
                </a:r>
                <a:r>
                  <a:rPr lang="en-US" dirty="0">
                    <a:effectLst/>
                  </a:rPr>
                  <a:t>Taking the difference in the two functions</a:t>
                </a: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logit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PF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=1,</m:t>
                                  </m:r>
                                  <m: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Age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logit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PF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=0,</m:t>
                                  </m:r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Age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aln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DC9882E1-F4BC-F445-6B37-303F11273DA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xfrm>
                <a:off x="152399" y="1139952"/>
                <a:ext cx="11746375" cy="5413248"/>
              </a:xfrm>
              <a:blipFill>
                <a:blip r:embed="rId3"/>
                <a:stretch>
                  <a:fillRect l="-1189" t="-18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9538416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8628E9-2BB2-B721-F3EF-486BBEEF6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GLOW – Step 4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1251481-536A-0396-8802-6CDEF07D65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May 3, 2023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98C5C0-B1DA-FDE8-006B-011ECFE048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9 Notes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1CA754-8E83-EE83-73F7-BF6CA83D3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F66BD-ED5B-FC49-B89E-F09DF1E9DCD8}" type="slidenum">
              <a:rPr lang="en-US" smtClean="0"/>
              <a:t>42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DC9882E1-F4BC-F445-6B37-303F11273DAD}"/>
                  </a:ext>
                </a:extLst>
              </p:cNvPr>
              <p:cNvSpPr>
                <a:spLocks noGrp="1"/>
              </p:cNvSpPr>
              <p:nvPr>
                <p:ph sz="quarter" idx="14"/>
              </p:nvPr>
            </p:nvSpPr>
            <p:spPr>
              <a:xfrm>
                <a:off x="152399" y="1139952"/>
                <a:ext cx="11746375" cy="541324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>
                    <a:effectLst/>
                  </a:rPr>
                  <a:t>Step 4: </a:t>
                </a:r>
                <a:r>
                  <a:rPr lang="en-US" dirty="0">
                    <a:effectLst/>
                  </a:rPr>
                  <a:t>	Exponentiating the </a:t>
                </a:r>
              </a:p>
              <a:p>
                <a:pPr marL="0" indent="0">
                  <a:buNone/>
                </a:pPr>
                <a:r>
                  <a:rPr lang="en-US" dirty="0"/>
                  <a:t>		</a:t>
                </a:r>
                <a:r>
                  <a:rPr lang="en-US" dirty="0">
                    <a:effectLst/>
                  </a:rPr>
                  <a:t>result</a:t>
                </a:r>
              </a:p>
              <a:p>
                <a:pPr marL="0" indent="0">
                  <a:buNone/>
                </a:pPr>
                <a:br>
                  <a:rPr lang="en-US" b="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dirty="0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dirty="0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𝑂𝑅</m:t>
                          </m:r>
                        </m:e>
                      </m:acc>
                      <m:d>
                        <m:dPr>
                          <m:begChr m:val="["/>
                          <m:endChr m:val="]"/>
                          <m:ctrlPr>
                            <a:rPr lang="en-US" b="0" i="1" dirty="0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b="0" i="1" dirty="0" smtClean="0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PF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=1,</m:t>
                              </m:r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Age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PF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Age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</m:d>
                      <m:r>
                        <a:rPr lang="en-US" b="0" i="1" dirty="0" smtClean="0"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exp</m:t>
                      </m:r>
                      <m: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⁡(4.961−0.057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i="1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If we let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i="1" dirty="0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= 60</m:t>
                    </m:r>
                  </m:oMath>
                </a14:m>
                <a:r>
                  <a:rPr lang="en-US" dirty="0"/>
                  <a:t>, i.e., compute OR for age = 60, then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 dirty="0" smtClean="0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effectLst/>
                                <a:latin typeface="Cambria Math" panose="02040503050406030204" pitchFamily="18" charset="0"/>
                              </a:rPr>
                              <m:t>𝑂𝑅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effectLst/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dirty="0" smtClean="0">
                            <a:effectLst/>
                            <a:latin typeface="Cambria Math" panose="02040503050406030204" pitchFamily="18" charset="0"/>
                          </a:rPr>
                          <m:t>=60</m:t>
                        </m:r>
                      </m:sub>
                    </m:sSub>
                    <m:r>
                      <a:rPr lang="en-US" b="0" i="1" dirty="0" smtClean="0">
                        <a:effectLst/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i="1" dirty="0">
                        <a:latin typeface="Cambria Math" panose="02040503050406030204" pitchFamily="18" charset="0"/>
                      </a:rPr>
                      <m:t>exp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⁡(4.961−0.057∗60) =4.669</m:t>
                    </m:r>
                  </m:oMath>
                </a14:m>
                <a:endParaRPr lang="en-US" i="1" dirty="0"/>
              </a:p>
              <a:p>
                <a:endParaRPr lang="en-US" sz="1800" i="1" dirty="0"/>
              </a:p>
              <a:p>
                <a:pPr marL="0" indent="0">
                  <a:buNone/>
                </a:pPr>
                <a:r>
                  <a:rPr lang="en-US" dirty="0"/>
                  <a:t>If we let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i="1" dirty="0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=70</m:t>
                    </m:r>
                  </m:oMath>
                </a14:m>
                <a:r>
                  <a:rPr lang="en-US" dirty="0"/>
                  <a:t>, i.e., compute OR for age = 70, then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 dirty="0" smtClean="0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effectLst/>
                                <a:latin typeface="Cambria Math" panose="02040503050406030204" pitchFamily="18" charset="0"/>
                              </a:rPr>
                              <m:t>𝑂𝑅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effectLst/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dirty="0" smtClean="0">
                            <a:effectLst/>
                            <a:latin typeface="Cambria Math" panose="02040503050406030204" pitchFamily="18" charset="0"/>
                          </a:rPr>
                          <m:t>=70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= </m:t>
                    </m:r>
                    <m:r>
                      <m:rPr>
                        <m:sty m:val="p"/>
                      </m:rPr>
                      <a:rPr lang="en-US" i="1" dirty="0" smtClean="0">
                        <a:latin typeface="Cambria Math" panose="02040503050406030204" pitchFamily="18" charset="0"/>
                      </a:rPr>
                      <m:t>exp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⁡(4.961−0.057∗70) =2.64</m:t>
                    </m:r>
                  </m:oMath>
                </a14:m>
                <a:endParaRPr lang="en-US" i="1" dirty="0"/>
              </a:p>
            </p:txBody>
          </p:sp>
        </mc:Choice>
        <mc:Fallback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DC9882E1-F4BC-F445-6B37-303F11273DA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xfrm>
                <a:off x="152399" y="1139952"/>
                <a:ext cx="11746375" cy="5413248"/>
              </a:xfrm>
              <a:blipFill>
                <a:blip r:embed="rId3"/>
                <a:stretch>
                  <a:fillRect l="-1189" t="-18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8" name="Group 27">
            <a:extLst>
              <a:ext uri="{FF2B5EF4-FFF2-40B4-BE49-F238E27FC236}">
                <a16:creationId xmlns:a16="http://schemas.microsoft.com/office/drawing/2014/main" id="{4EAE21BF-647F-D5F0-F110-26D1E75D6198}"/>
              </a:ext>
            </a:extLst>
          </p:cNvPr>
          <p:cNvGrpSpPr/>
          <p:nvPr/>
        </p:nvGrpSpPr>
        <p:grpSpPr>
          <a:xfrm>
            <a:off x="5508704" y="990601"/>
            <a:ext cx="6683296" cy="1440180"/>
            <a:chOff x="4137104" y="4602578"/>
            <a:chExt cx="6683296" cy="1440180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78FFA1CD-4425-4FE0-D612-4922CD5D9B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9908" b="68597"/>
            <a:stretch/>
          </p:blipFill>
          <p:spPr>
            <a:xfrm>
              <a:off x="4137104" y="4602578"/>
              <a:ext cx="6628410" cy="397985"/>
            </a:xfrm>
            <a:prstGeom prst="rect">
              <a:avLst/>
            </a:prstGeom>
          </p:spPr>
        </p:pic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C893BD31-2724-293D-3EB4-B5CFF9616E4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191990" y="4948374"/>
              <a:ext cx="6628410" cy="1094384"/>
              <a:chOff x="152400" y="4155902"/>
              <a:chExt cx="11234057" cy="1854800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01D14A47-926C-0377-2C8D-B9D235D49BC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68389"/>
              <a:stretch/>
            </p:blipFill>
            <p:spPr>
              <a:xfrm>
                <a:off x="152400" y="4155902"/>
                <a:ext cx="11234057" cy="1854800"/>
              </a:xfrm>
              <a:prstGeom prst="rect">
                <a:avLst/>
              </a:prstGeom>
            </p:spPr>
          </p:pic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20D13C9-DD72-D618-D6C2-BAFECEA2908E}"/>
                  </a:ext>
                </a:extLst>
              </p:cNvPr>
              <p:cNvSpPr/>
              <p:nvPr/>
            </p:nvSpPr>
            <p:spPr>
              <a:xfrm>
                <a:off x="152400" y="4254334"/>
                <a:ext cx="11141034" cy="1600201"/>
              </a:xfrm>
              <a:prstGeom prst="rect">
                <a:avLst/>
              </a:prstGeom>
              <a:noFill/>
              <a:ln w="5715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0F50F2A8-1D0A-3AAC-8A84-65321158A2D3}"/>
                      </a:ext>
                    </a:extLst>
                  </p:cNvPr>
                  <p:cNvSpPr txBox="1"/>
                  <p:nvPr/>
                </p:nvSpPr>
                <p:spPr>
                  <a:xfrm>
                    <a:off x="719264" y="5371909"/>
                    <a:ext cx="742781" cy="59629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1600" b="0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600" b="0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oMath>
                      </m:oMathPara>
                    </a14:m>
                    <a:endParaRPr lang="en-US" sz="1600" dirty="0">
                      <a:solidFill>
                        <a:schemeClr val="accent6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0F50F2A8-1D0A-3AAC-8A84-65321158A2D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19264" y="5371909"/>
                    <a:ext cx="742781" cy="596290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b="-689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E349E55B-A422-69B9-CB11-F4E9F41FE031}"/>
                      </a:ext>
                    </a:extLst>
                  </p:cNvPr>
                  <p:cNvSpPr txBox="1"/>
                  <p:nvPr/>
                </p:nvSpPr>
                <p:spPr>
                  <a:xfrm>
                    <a:off x="726101" y="4564434"/>
                    <a:ext cx="742781" cy="59629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1600" b="0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600" b="0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1600" dirty="0">
                      <a:solidFill>
                        <a:schemeClr val="accent6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E349E55B-A422-69B9-CB11-F4E9F41FE03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26101" y="4564434"/>
                    <a:ext cx="742781" cy="596290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t="-3571" b="-1071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1A77B8C5-7706-0312-A716-3D54601F86B9}"/>
                      </a:ext>
                    </a:extLst>
                  </p:cNvPr>
                  <p:cNvSpPr txBox="1"/>
                  <p:nvPr/>
                </p:nvSpPr>
                <p:spPr>
                  <a:xfrm>
                    <a:off x="727249" y="4155902"/>
                    <a:ext cx="734740" cy="59629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1600" b="0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600" b="0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1600" dirty="0">
                      <a:solidFill>
                        <a:schemeClr val="accent6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1A77B8C5-7706-0312-A716-3D54601F86B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27249" y="4155902"/>
                    <a:ext cx="734740" cy="596290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b="-714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86616594-8B16-2AF6-A529-AF86319D41EC}"/>
                      </a:ext>
                    </a:extLst>
                  </p:cNvPr>
                  <p:cNvSpPr txBox="1"/>
                  <p:nvPr/>
                </p:nvSpPr>
                <p:spPr>
                  <a:xfrm>
                    <a:off x="726101" y="4962233"/>
                    <a:ext cx="742781" cy="59629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1600" b="0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600" b="0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sz="1600" dirty="0">
                      <a:solidFill>
                        <a:schemeClr val="accent6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86616594-8B16-2AF6-A529-AF86319D41E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26101" y="4962233"/>
                    <a:ext cx="742781" cy="596290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b="-689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382196732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31CBCB1-DCB5-4BF6-BDE8-19323E0AA8DD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Sometimes a Table listing the estimated odds ratio and 95% CI at different value of X will also be helpful and informative</a:t>
            </a: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Example: GLOW – Table of 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B592-0C9B-4068-952A-D5800732EACA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44CFFD0-5CE2-E263-58A1-6B20694E91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May 3, 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4AFDD1-B9AF-D64F-8218-A0003ED8F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9 Notes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77E226B-099F-8798-630A-234B006F41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232219"/>
            <a:ext cx="7772400" cy="418570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4491229-08EB-8789-D010-5D333AF7EE54}"/>
              </a:ext>
            </a:extLst>
          </p:cNvPr>
          <p:cNvSpPr txBox="1"/>
          <p:nvPr/>
        </p:nvSpPr>
        <p:spPr>
          <a:xfrm>
            <a:off x="7747322" y="6517885"/>
            <a:ext cx="61461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Table from Hosmer &amp; </a:t>
            </a:r>
            <a:r>
              <a:rPr lang="en-US" dirty="0" err="1"/>
              <a:t>Lemeshow</a:t>
            </a:r>
            <a:r>
              <a:rPr lang="en-US" dirty="0"/>
              <a:t>, page 77</a:t>
            </a:r>
          </a:p>
        </p:txBody>
      </p:sp>
    </p:spTree>
    <p:extLst>
      <p:ext uri="{BB962C8B-B14F-4D97-AF65-F5344CB8AC3E}">
        <p14:creationId xmlns:p14="http://schemas.microsoft.com/office/powerpoint/2010/main" val="301145202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Plot of Odds Ratio Involving Interaction Term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EF8F45-FA9D-AC39-3555-F5E57188DE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May 3, 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DA9DE6-9657-3181-B30D-80EFAA6A4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9 Notes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B592-0C9B-4068-952A-D5800732EACA}" type="slidenum">
              <a:rPr lang="en-US" smtClean="0"/>
              <a:pPr/>
              <a:t>44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3BDADBA-D129-68E3-1E89-8FF5823CE294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52400" y="1139952"/>
            <a:ext cx="4236012" cy="5413248"/>
          </a:xfrm>
        </p:spPr>
        <p:txBody>
          <a:bodyPr/>
          <a:lstStyle/>
          <a:p>
            <a:r>
              <a:rPr lang="en-US" dirty="0"/>
              <a:t>Odds ratio comparing prior fracture to no prior fracture</a:t>
            </a:r>
          </a:p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9D72222-920E-277A-6E38-8D40CC0FD0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8412" y="1189144"/>
            <a:ext cx="7651188" cy="5081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58745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Graphically Showing Interaction </a:t>
            </a:r>
            <a:r>
              <a:rPr lang="en-US" b="1" dirty="0"/>
              <a:t>Revisited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B592-0C9B-4068-952A-D5800732EACA}" type="slidenum">
              <a:rPr lang="en-US" smtClean="0"/>
              <a:pPr/>
              <a:t>45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>
          <a:xfrm>
            <a:off x="152400" y="1139952"/>
            <a:ext cx="11630628" cy="5413248"/>
          </a:xfrm>
        </p:spPr>
        <p:txBody>
          <a:bodyPr>
            <a:normAutofit/>
          </a:bodyPr>
          <a:lstStyle/>
          <a:p>
            <a:r>
              <a:rPr lang="en-US" dirty="0"/>
              <a:t>One easy way to see the nature of the interaction between F and X is to plot the two logit functions </a:t>
            </a:r>
          </a:p>
          <a:p>
            <a:r>
              <a:rPr lang="en-US" dirty="0"/>
              <a:t>Using the GLOW										 fracture example:</a:t>
            </a:r>
          </a:p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871FBD-A4C9-5127-910A-6BAB68532A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May 3, 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3C9B75-4CED-2EED-88C1-E8E1CB9FA8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9 Notes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C1D5CF6-7604-9846-19D3-5BB64497DF10}"/>
              </a:ext>
            </a:extLst>
          </p:cNvPr>
          <p:cNvGrpSpPr/>
          <p:nvPr/>
        </p:nvGrpSpPr>
        <p:grpSpPr>
          <a:xfrm>
            <a:off x="141400" y="1750671"/>
            <a:ext cx="11745803" cy="4878729"/>
            <a:chOff x="141400" y="1750671"/>
            <a:chExt cx="11745803" cy="4878729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AF390B4-7565-1F3B-346D-68B88E6B085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76747" y="1750671"/>
              <a:ext cx="8010456" cy="4878729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400EF5C1-1C95-888B-FCB8-38764F57055D}"/>
                    </a:ext>
                  </a:extLst>
                </p:cNvPr>
                <p:cNvSpPr txBox="1"/>
                <p:nvPr/>
              </p:nvSpPr>
              <p:spPr>
                <a:xfrm>
                  <a:off x="141400" y="3136934"/>
                  <a:ext cx="3671878" cy="1317477"/>
                </a:xfrm>
                <a:prstGeom prst="rect">
                  <a:avLst/>
                </a:prstGeom>
                <a:noFill/>
                <a:ln w="57150">
                  <a:solidFill>
                    <a:srgbClr val="02BFC4"/>
                  </a:solidFill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logit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  <m:d>
                              <m:d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latin typeface="Cambria Math" panose="02040503050406030204" pitchFamily="18" charset="0"/>
                                  </a:rPr>
                                  <m:t>PF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=1,</m:t>
                                </m:r>
                                <m:r>
                                  <a:rPr lang="en-US" sz="2400" b="0" i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latin typeface="Cambria Math" panose="02040503050406030204" pitchFamily="18" charset="0"/>
                                  </a:rPr>
                                  <m:t>Age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d>
                          </m:e>
                        </m:d>
                        <m:r>
                          <m:rPr>
                            <m:aln/>
                          </m:r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240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sz="2400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d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oMath>
                    </m:oMathPara>
                  </a14:m>
                  <a:endParaRPr lang="en-US" sz="2400" i="1" dirty="0"/>
                </a:p>
              </p:txBody>
            </p:sp>
          </mc:Choice>
          <mc:Fallback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400EF5C1-1C95-888B-FCB8-38764F57055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1400" y="3136934"/>
                  <a:ext cx="3671878" cy="1317477"/>
                </a:xfrm>
                <a:prstGeom prst="rect">
                  <a:avLst/>
                </a:prstGeom>
                <a:blipFill>
                  <a:blip r:embed="rId3"/>
                  <a:stretch>
                    <a:fillRect l="-680" b="-917"/>
                  </a:stretch>
                </a:blipFill>
                <a:ln w="57150">
                  <a:solidFill>
                    <a:srgbClr val="02BFC4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F2E00840-C98E-CF73-42FC-3C9494644543}"/>
                    </a:ext>
                  </a:extLst>
                </p:cNvPr>
                <p:cNvSpPr txBox="1"/>
                <p:nvPr/>
              </p:nvSpPr>
              <p:spPr>
                <a:xfrm>
                  <a:off x="152400" y="4942158"/>
                  <a:ext cx="3671878" cy="898516"/>
                </a:xfrm>
                <a:prstGeom prst="rect">
                  <a:avLst/>
                </a:prstGeom>
                <a:noFill/>
                <a:ln w="57150">
                  <a:solidFill>
                    <a:srgbClr val="F8766D"/>
                  </a:solidFill>
                </a:ln>
              </p:spPr>
              <p:txBody>
                <a:bodyPr wrap="square">
                  <a:spAutoFit/>
                </a:bodyPr>
                <a:lstStyle/>
                <a:p>
                  <a:pPr marL="0" indent="0" algn="ctr"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logit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  <m:d>
                              <m:d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latin typeface="Cambria Math" panose="02040503050406030204" pitchFamily="18" charset="0"/>
                                  </a:rPr>
                                  <m:t>PF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=0,</m:t>
                                </m:r>
                                <m:r>
                                  <a:rPr lang="en-US" sz="2400" b="0" i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latin typeface="Cambria Math" panose="02040503050406030204" pitchFamily="18" charset="0"/>
                                  </a:rPr>
                                  <m:t>Age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d>
                          </m:e>
                        </m:d>
                      </m:oMath>
                      <m:oMath xmlns:m="http://schemas.openxmlformats.org/officeDocument/2006/math">
                        <m:r>
                          <m:rPr>
                            <m:aln/>
                          </m:r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40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𝑎</m:t>
                        </m:r>
                      </m:oMath>
                    </m:oMathPara>
                  </a14:m>
                  <a:endParaRPr lang="en-US" sz="2400" i="1" dirty="0"/>
                </a:p>
              </p:txBody>
            </p:sp>
          </mc:Choice>
          <mc:Fallback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F2E00840-C98E-CF73-42FC-3C949464454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400" y="4942158"/>
                  <a:ext cx="3671878" cy="898516"/>
                </a:xfrm>
                <a:prstGeom prst="rect">
                  <a:avLst/>
                </a:prstGeom>
                <a:blipFill>
                  <a:blip r:embed="rId4"/>
                  <a:stretch>
                    <a:fillRect l="-340" b="-5263"/>
                  </a:stretch>
                </a:blipFill>
                <a:ln w="57150">
                  <a:solidFill>
                    <a:srgbClr val="F8766D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6432539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AFC15CF-A4D2-1B3D-AF8D-BA9E4B9A6C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May 3, 2023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8259249-671D-A1E6-AF85-A93BF4DFBD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9 Notes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7B8E42-CCF9-72C8-72BA-8BC163CECD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E7DFA-140B-4760-B625-B8FE479BC48C}" type="slidenum">
              <a:rPr lang="en-US" smtClean="0"/>
              <a:pPr/>
              <a:t>46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4AF7480-DB57-9732-1F54-CE00964AA6D5}"/>
              </a:ext>
            </a:extLst>
          </p:cNvPr>
          <p:cNvSpPr/>
          <p:nvPr/>
        </p:nvSpPr>
        <p:spPr>
          <a:xfrm>
            <a:off x="0" y="0"/>
            <a:ext cx="3124200" cy="228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Poll Everywhere Question 6</a:t>
            </a:r>
          </a:p>
        </p:txBody>
      </p:sp>
    </p:spTree>
    <p:extLst>
      <p:ext uri="{BB962C8B-B14F-4D97-AF65-F5344CB8AC3E}">
        <p14:creationId xmlns:p14="http://schemas.microsoft.com/office/powerpoint/2010/main" val="339628624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AC80D-DD5E-62F0-4517-64E5986FB2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9 Learning Objectives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2719A5F-7AE9-8E50-9F11-5B4A69ED2A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May 3, 2023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868E12-1C2E-7EB5-FB6F-379E59774E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9 Notes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FE89C8-BC00-296B-68F6-80DCED14DA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F66BD-ED5B-FC49-B89E-F09DF1E9DCD8}" type="slidenum">
              <a:rPr lang="en-US" smtClean="0"/>
              <a:t>47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919EB8F-F071-F2F0-9A67-B8183C2CD02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Determine if an additional independent variable is a not a confounder nor effect modifier, is a confounder but not effect modifier, or is an effect modifier.</a:t>
            </a:r>
          </a:p>
          <a:p>
            <a:pPr marL="514350" indent="-514350">
              <a:buFont typeface="+mj-lt"/>
              <a:buAutoNum type="arabicPeriod"/>
            </a:pPr>
            <a:endParaRPr lang="en-US" sz="800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Calculate and interpret odds ratios for interactions</a:t>
            </a:r>
          </a:p>
          <a:p>
            <a:pPr marL="514350" indent="-514350">
              <a:buFont typeface="+mj-lt"/>
              <a:buAutoNum type="arabicPeriod"/>
            </a:pPr>
            <a:endParaRPr lang="en-US" sz="800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Understand the overall steps for purposeful selection as a model building strategy</a:t>
            </a:r>
          </a:p>
          <a:p>
            <a:pPr lvl="2"/>
            <a:r>
              <a:rPr lang="en-US" dirty="0"/>
              <a:t>Connect these steps back to the tests of coefficients in Class 8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5CA277-FF8D-2DCD-B65D-CBF65A41E442}"/>
              </a:ext>
            </a:extLst>
          </p:cNvPr>
          <p:cNvSpPr/>
          <p:nvPr/>
        </p:nvSpPr>
        <p:spPr>
          <a:xfrm>
            <a:off x="0" y="1007615"/>
            <a:ext cx="12192000" cy="2850009"/>
          </a:xfrm>
          <a:prstGeom prst="rect">
            <a:avLst/>
          </a:prstGeom>
          <a:solidFill>
            <a:srgbClr val="DBEDF6">
              <a:alpha val="9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557735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F4EED0-3111-16A5-BD38-C9BA97C29B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May 3, 2023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E90D9A5-E031-2BD7-2643-F944FC37B4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9 Notes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4F2BBE-223C-3F25-2DF3-82D53DFD55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F66BD-ED5B-FC49-B89E-F09DF1E9DCD8}" type="slidenum">
              <a:rPr lang="en-US" smtClean="0"/>
              <a:t>48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3DEA128-1AFE-1C81-0A00-A0072132D44E}"/>
              </a:ext>
            </a:extLst>
          </p:cNvPr>
          <p:cNvGrpSpPr/>
          <p:nvPr/>
        </p:nvGrpSpPr>
        <p:grpSpPr>
          <a:xfrm>
            <a:off x="2057400" y="998496"/>
            <a:ext cx="8077200" cy="4287879"/>
            <a:chOff x="2057400" y="998496"/>
            <a:chExt cx="8077200" cy="4287879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3106CC7-1344-9289-9FAA-954CA4DC0DC1}"/>
                </a:ext>
              </a:extLst>
            </p:cNvPr>
            <p:cNvSpPr/>
            <p:nvPr/>
          </p:nvSpPr>
          <p:spPr>
            <a:xfrm>
              <a:off x="2057400" y="998496"/>
              <a:ext cx="8077200" cy="3703899"/>
            </a:xfrm>
            <a:prstGeom prst="rect">
              <a:avLst/>
            </a:pr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  <a:effectLst/>
                </a:rPr>
                <a:t>“Successful modeling of a</a:t>
              </a:r>
              <a:r>
                <a:rPr lang="en-US" sz="4000" dirty="0">
                  <a:solidFill>
                    <a:schemeClr val="tx1"/>
                  </a:solidFill>
                </a:rPr>
                <a:t> </a:t>
              </a:r>
              <a:r>
                <a:rPr lang="en-US" sz="4000" dirty="0">
                  <a:solidFill>
                    <a:schemeClr val="tx1"/>
                  </a:solidFill>
                  <a:effectLst/>
                </a:rPr>
                <a:t>complex data set is </a:t>
              </a:r>
              <a:r>
                <a:rPr lang="en-US" sz="4000" b="1" dirty="0">
                  <a:solidFill>
                    <a:schemeClr val="accent5"/>
                  </a:solidFill>
                  <a:effectLst/>
                </a:rPr>
                <a:t>part science</a:t>
              </a:r>
              <a:r>
                <a:rPr lang="en-US" sz="4000" dirty="0">
                  <a:solidFill>
                    <a:schemeClr val="tx1"/>
                  </a:solidFill>
                  <a:effectLst/>
                </a:rPr>
                <a:t>,</a:t>
              </a:r>
              <a:r>
                <a:rPr lang="en-US" sz="4000" b="1" dirty="0">
                  <a:solidFill>
                    <a:schemeClr val="tx1"/>
                  </a:solidFill>
                  <a:effectLst/>
                </a:rPr>
                <a:t> </a:t>
              </a:r>
              <a:r>
                <a:rPr lang="en-US" sz="4000" b="1" dirty="0">
                  <a:solidFill>
                    <a:schemeClr val="accent6"/>
                  </a:solidFill>
                  <a:effectLst/>
                </a:rPr>
                <a:t>part statistical methods</a:t>
              </a:r>
              <a:r>
                <a:rPr lang="en-US" sz="4000" dirty="0">
                  <a:solidFill>
                    <a:schemeClr val="tx1"/>
                  </a:solidFill>
                  <a:effectLst/>
                </a:rPr>
                <a:t>, and </a:t>
              </a:r>
              <a:r>
                <a:rPr lang="en-US" sz="4000" b="1" dirty="0">
                  <a:solidFill>
                    <a:schemeClr val="accent4"/>
                  </a:solidFill>
                  <a:effectLst/>
                </a:rPr>
                <a:t>part experience and</a:t>
              </a:r>
              <a:r>
                <a:rPr lang="en-US" sz="4000" b="1" dirty="0">
                  <a:solidFill>
                    <a:schemeClr val="accent4"/>
                  </a:solidFill>
                </a:rPr>
                <a:t> </a:t>
              </a:r>
              <a:r>
                <a:rPr lang="en-US" sz="4000" b="1" dirty="0">
                  <a:solidFill>
                    <a:schemeClr val="accent4"/>
                  </a:solidFill>
                  <a:effectLst/>
                </a:rPr>
                <a:t>common sense</a:t>
              </a:r>
              <a:r>
                <a:rPr lang="en-US" sz="4000" dirty="0">
                  <a:solidFill>
                    <a:schemeClr val="tx1"/>
                  </a:solidFill>
                  <a:effectLst/>
                </a:rPr>
                <a:t>.”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308B315-2235-283F-817D-353F4AEED817}"/>
                </a:ext>
              </a:extLst>
            </p:cNvPr>
            <p:cNvSpPr/>
            <p:nvPr/>
          </p:nvSpPr>
          <p:spPr>
            <a:xfrm>
              <a:off x="2057400" y="4702395"/>
              <a:ext cx="8077200" cy="583980"/>
            </a:xfrm>
            <a:prstGeom prst="rect">
              <a:avLst/>
            </a:prstGeom>
            <a:solidFill>
              <a:schemeClr val="tx2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Hosmer, </a:t>
              </a:r>
              <a:r>
                <a:rPr lang="en-US" sz="2400" dirty="0" err="1"/>
                <a:t>Lemeshow</a:t>
              </a:r>
              <a:r>
                <a:rPr lang="en-US" sz="2400" dirty="0"/>
                <a:t>, and Sturdivant Textbook, pg. 101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1042884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D1A8CC-E941-45A1-2C39-5C379D0A99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Purposeful Selection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63EC458-E9DE-9FCC-CA29-AC25D5ABB6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May 3, 2023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93A403-4B58-9D6B-9DFB-A7449215F3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9 Notes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68A84C-6434-27C2-A265-8906CA56D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F66BD-ED5B-FC49-B89E-F09DF1E9DCD8}" type="slidenum">
              <a:rPr lang="en-US" smtClean="0"/>
              <a:t>49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6C02136-B44E-D089-E311-29EB0DFF6530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Model building strategy</a:t>
            </a:r>
          </a:p>
          <a:p>
            <a:r>
              <a:rPr lang="en-US" dirty="0"/>
              <a:t>Adding one more </a:t>
            </a:r>
            <a:r>
              <a:rPr lang="en-US" b="1" dirty="0"/>
              <a:t>model building tool </a:t>
            </a:r>
            <a:r>
              <a:rPr lang="en-US" dirty="0"/>
              <a:t>into our toolbox</a:t>
            </a:r>
          </a:p>
          <a:p>
            <a:pPr lvl="1"/>
            <a:r>
              <a:rPr lang="en-US" dirty="0"/>
              <a:t>You don’t necessarily need to use this one</a:t>
            </a:r>
          </a:p>
          <a:p>
            <a:r>
              <a:rPr lang="en-US" dirty="0"/>
              <a:t>We can use this strategy for any type of regression</a:t>
            </a:r>
          </a:p>
          <a:p>
            <a:endParaRPr lang="en-US" dirty="0"/>
          </a:p>
          <a:p>
            <a:r>
              <a:rPr lang="en-US" dirty="0"/>
              <a:t>This is generally how I go about building models</a:t>
            </a:r>
          </a:p>
          <a:p>
            <a:pPr lvl="1"/>
            <a:r>
              <a:rPr lang="en-US" dirty="0"/>
              <a:t>WHEN I am working with a collaborator who has a specific variable (risk factor) of interest</a:t>
            </a:r>
          </a:p>
          <a:p>
            <a:pPr lvl="2"/>
            <a:r>
              <a:rPr lang="en-US" dirty="0"/>
              <a:t>And for association </a:t>
            </a:r>
          </a:p>
          <a:p>
            <a:pPr lvl="1"/>
            <a:r>
              <a:rPr lang="en-US" dirty="0"/>
              <a:t>Keeps model interpretable and helps them publish in an applied medical journal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88253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Re-visit Confounding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DD7652-0A85-123C-2F66-1096B06E98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May 3, 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230A94-A286-0AE5-6C2C-69F826D88E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9 Notes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>
          <a:xfrm>
            <a:off x="152400" y="1139952"/>
            <a:ext cx="11887200" cy="5413248"/>
          </a:xfrm>
        </p:spPr>
        <p:txBody>
          <a:bodyPr/>
          <a:lstStyle/>
          <a:p>
            <a:r>
              <a:rPr lang="en-US" dirty="0"/>
              <a:t>A confounding variable, or </a:t>
            </a:r>
            <a:r>
              <a:rPr lang="en-US" b="1" dirty="0"/>
              <a:t>confounder</a:t>
            </a:r>
            <a:r>
              <a:rPr lang="en-US" dirty="0"/>
              <a:t>, is a factor/variable that wholly or partially accounts for the observed effect of the risk factor on the outcome</a:t>
            </a:r>
          </a:p>
          <a:p>
            <a:r>
              <a:rPr lang="en-US" dirty="0"/>
              <a:t>A confounder must be </a:t>
            </a:r>
          </a:p>
          <a:p>
            <a:pPr lvl="1"/>
            <a:r>
              <a:rPr lang="en-US" dirty="0"/>
              <a:t>related to the outcome Y, but not a consequence of Y.</a:t>
            </a:r>
          </a:p>
          <a:p>
            <a:pPr lvl="1"/>
            <a:r>
              <a:rPr lang="en-US" dirty="0"/>
              <a:t>related to the explanatory variable X, but not a consequence of X. 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A0613F-064C-93AB-EC9C-D1A0FD8993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660F8-83A2-894D-AF4E-79B491583091}" type="slidenum">
              <a:rPr lang="en-US" smtClean="0"/>
              <a:t>5</a:t>
            </a:fld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349B77E-45B6-6950-09A6-F084D71089B9}"/>
              </a:ext>
            </a:extLst>
          </p:cNvPr>
          <p:cNvGrpSpPr/>
          <p:nvPr/>
        </p:nvGrpSpPr>
        <p:grpSpPr>
          <a:xfrm>
            <a:off x="1181100" y="3595481"/>
            <a:ext cx="9829800" cy="3033919"/>
            <a:chOff x="1181100" y="3595481"/>
            <a:chExt cx="9829800" cy="3033919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80CE057C-422F-F4B1-3746-2BCA4AD47D93}"/>
                </a:ext>
              </a:extLst>
            </p:cNvPr>
            <p:cNvGrpSpPr/>
            <p:nvPr/>
          </p:nvGrpSpPr>
          <p:grpSpPr>
            <a:xfrm>
              <a:off x="1181100" y="3595481"/>
              <a:ext cx="9829800" cy="3033919"/>
              <a:chOff x="1181100" y="1923802"/>
              <a:chExt cx="9829800" cy="3033919"/>
            </a:xfrm>
          </p:grpSpPr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9F4AF08A-E1EA-18BA-EEAA-D75BED0915EC}"/>
                  </a:ext>
                </a:extLst>
              </p:cNvPr>
              <p:cNvGrpSpPr/>
              <p:nvPr/>
            </p:nvGrpSpPr>
            <p:grpSpPr>
              <a:xfrm>
                <a:off x="1181100" y="3890921"/>
                <a:ext cx="9829800" cy="1066800"/>
                <a:chOff x="762000" y="3335557"/>
                <a:chExt cx="9829800" cy="1066800"/>
              </a:xfrm>
            </p:grpSpPr>
            <p:sp>
              <p:nvSpPr>
                <p:cNvPr id="14" name="Rounded Rectangle 13">
                  <a:extLst>
                    <a:ext uri="{FF2B5EF4-FFF2-40B4-BE49-F238E27FC236}">
                      <a16:creationId xmlns:a16="http://schemas.microsoft.com/office/drawing/2014/main" id="{861C921F-A0FF-89B8-3D6C-F7BF2933ED9F}"/>
                    </a:ext>
                  </a:extLst>
                </p:cNvPr>
                <p:cNvSpPr/>
                <p:nvPr/>
              </p:nvSpPr>
              <p:spPr>
                <a:xfrm>
                  <a:off x="762000" y="3335557"/>
                  <a:ext cx="3276600" cy="1066800"/>
                </a:xfrm>
                <a:prstGeom prst="round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5715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800" dirty="0">
                      <a:solidFill>
                        <a:schemeClr val="tx1"/>
                      </a:solidFill>
                    </a:rPr>
                    <a:t>Explanatory/Expos-</a:t>
                  </a:r>
                  <a:r>
                    <a:rPr lang="en-US" sz="2800" dirty="0" err="1">
                      <a:solidFill>
                        <a:schemeClr val="tx1"/>
                      </a:solidFill>
                    </a:rPr>
                    <a:t>ure</a:t>
                  </a:r>
                  <a:r>
                    <a:rPr lang="en-US" sz="2800" dirty="0">
                      <a:solidFill>
                        <a:schemeClr val="tx1"/>
                      </a:solidFill>
                    </a:rPr>
                    <a:t> Variable (X)</a:t>
                  </a:r>
                </a:p>
              </p:txBody>
            </p:sp>
            <p:sp>
              <p:nvSpPr>
                <p:cNvPr id="15" name="Rounded Rectangle 14">
                  <a:extLst>
                    <a:ext uri="{FF2B5EF4-FFF2-40B4-BE49-F238E27FC236}">
                      <a16:creationId xmlns:a16="http://schemas.microsoft.com/office/drawing/2014/main" id="{8B635175-9AD7-C79A-91EC-084A246868BB}"/>
                    </a:ext>
                  </a:extLst>
                </p:cNvPr>
                <p:cNvSpPr/>
                <p:nvPr/>
              </p:nvSpPr>
              <p:spPr>
                <a:xfrm>
                  <a:off x="7315200" y="3335557"/>
                  <a:ext cx="3276600" cy="1066800"/>
                </a:xfrm>
                <a:prstGeom prst="round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5715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800" dirty="0">
                      <a:solidFill>
                        <a:schemeClr val="tx1"/>
                      </a:solidFill>
                    </a:rPr>
                    <a:t>Outcome/Response Variable (Y)</a:t>
                  </a:r>
                </a:p>
              </p:txBody>
            </p:sp>
            <p:cxnSp>
              <p:nvCxnSpPr>
                <p:cNvPr id="16" name="Straight Arrow Connector 15">
                  <a:extLst>
                    <a:ext uri="{FF2B5EF4-FFF2-40B4-BE49-F238E27FC236}">
                      <a16:creationId xmlns:a16="http://schemas.microsoft.com/office/drawing/2014/main" id="{9619F37E-87B1-BB04-1A65-0E480C4865AC}"/>
                    </a:ext>
                  </a:extLst>
                </p:cNvPr>
                <p:cNvCxnSpPr>
                  <a:stCxn id="14" idx="3"/>
                  <a:endCxn id="15" idx="1"/>
                </p:cNvCxnSpPr>
                <p:nvPr/>
              </p:nvCxnSpPr>
              <p:spPr>
                <a:xfrm>
                  <a:off x="4038600" y="3868957"/>
                  <a:ext cx="3276600" cy="0"/>
                </a:xfrm>
                <a:prstGeom prst="straightConnector1">
                  <a:avLst/>
                </a:prstGeom>
                <a:ln w="57150">
                  <a:solidFill>
                    <a:schemeClr val="tx1"/>
                  </a:solidFill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FC895629-95F9-C79D-B418-D38BD291EF06}"/>
                  </a:ext>
                </a:extLst>
              </p:cNvPr>
              <p:cNvSpPr/>
              <p:nvPr/>
            </p:nvSpPr>
            <p:spPr>
              <a:xfrm>
                <a:off x="4457700" y="1923802"/>
                <a:ext cx="3276600" cy="1066800"/>
              </a:xfrm>
              <a:prstGeom prst="round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 w="5715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chemeClr val="tx1"/>
                    </a:solidFill>
                  </a:rPr>
                  <a:t>Confounder</a:t>
                </a:r>
              </a:p>
            </p:txBody>
          </p: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C0DD064B-F9D8-6EAA-CCA5-290B664D30A3}"/>
                  </a:ext>
                </a:extLst>
              </p:cNvPr>
              <p:cNvCxnSpPr>
                <a:cxnSpLocks/>
                <a:stCxn id="14" idx="0"/>
                <a:endCxn id="9" idx="1"/>
              </p:cNvCxnSpPr>
              <p:nvPr/>
            </p:nvCxnSpPr>
            <p:spPr>
              <a:xfrm flipV="1">
                <a:off x="2819400" y="2457202"/>
                <a:ext cx="1638300" cy="1433719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B10103AE-2FF5-3CF4-5B65-3AACF90F56FB}"/>
                  </a:ext>
                </a:extLst>
              </p:cNvPr>
              <p:cNvCxnSpPr>
                <a:cxnSpLocks/>
                <a:stCxn id="15" idx="0"/>
                <a:endCxn id="9" idx="3"/>
              </p:cNvCxnSpPr>
              <p:nvPr/>
            </p:nvCxnSpPr>
            <p:spPr>
              <a:xfrm flipH="1" flipV="1">
                <a:off x="7734300" y="2457202"/>
                <a:ext cx="1638300" cy="1433719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E53CC41-25A6-2DFC-76BD-E6EBB839F3E9}"/>
                  </a:ext>
                </a:extLst>
              </p:cNvPr>
              <p:cNvSpPr txBox="1"/>
              <p:nvPr/>
            </p:nvSpPr>
            <p:spPr>
              <a:xfrm rot="19060018">
                <a:off x="2638109" y="2730876"/>
                <a:ext cx="17526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Association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B0DA0BE-DC05-8D1A-044D-49BB9A3A122B}"/>
                  </a:ext>
                </a:extLst>
              </p:cNvPr>
              <p:cNvSpPr txBox="1"/>
              <p:nvPr/>
            </p:nvSpPr>
            <p:spPr>
              <a:xfrm rot="2519292">
                <a:off x="7803800" y="2755568"/>
                <a:ext cx="17526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Association</a:t>
                </a:r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C3F5755-CEDE-9887-2B55-83D20A595101}"/>
                </a:ext>
              </a:extLst>
            </p:cNvPr>
            <p:cNvSpPr txBox="1"/>
            <p:nvPr/>
          </p:nvSpPr>
          <p:spPr>
            <a:xfrm>
              <a:off x="5219700" y="5634335"/>
              <a:ext cx="17526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Association?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918389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D1A8CC-E941-45A1-2C39-5C379D0A99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Nicky’s small tangent about model building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63EC458-E9DE-9FCC-CA29-AC25D5ABB6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May 3, 2023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93A403-4B58-9D6B-9DFB-A7449215F3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9 Notes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68A84C-6434-27C2-A265-8906CA56D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F66BD-ED5B-FC49-B89E-F09DF1E9DCD8}" type="slidenum">
              <a:rPr lang="en-US" smtClean="0"/>
              <a:t>50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6C02136-B44E-D089-E311-29EB0DFF6530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52400" y="1139952"/>
            <a:ext cx="11887200" cy="541324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Model building is all about intention for the model</a:t>
            </a:r>
          </a:p>
          <a:p>
            <a:pPr lvl="1"/>
            <a:r>
              <a:rPr lang="en-US" dirty="0"/>
              <a:t>Association and interpretations</a:t>
            </a:r>
          </a:p>
          <a:p>
            <a:pPr lvl="2"/>
            <a:r>
              <a:rPr lang="en-US" dirty="0"/>
              <a:t>Ex: How is age related to fractures?</a:t>
            </a:r>
          </a:p>
          <a:p>
            <a:pPr lvl="1"/>
            <a:r>
              <a:rPr lang="en-US" dirty="0"/>
              <a:t>Prediction</a:t>
            </a:r>
          </a:p>
          <a:p>
            <a:pPr lvl="2"/>
            <a:r>
              <a:rPr lang="en-US" dirty="0"/>
              <a:t>Ex: Will someone who is 55 years old have a fracture?</a:t>
            </a:r>
          </a:p>
          <a:p>
            <a:pPr lvl="1"/>
            <a:endParaRPr lang="en-US" sz="1300" dirty="0"/>
          </a:p>
          <a:p>
            <a:r>
              <a:rPr lang="en-US" b="1" dirty="0"/>
              <a:t>Our class focuses on association and interpretation</a:t>
            </a:r>
          </a:p>
          <a:p>
            <a:r>
              <a:rPr lang="en-US" dirty="0"/>
              <a:t>Logistic regression can still be used in prediction, but the model building strategy will be different</a:t>
            </a:r>
          </a:p>
          <a:p>
            <a:endParaRPr lang="en-US" sz="1300" dirty="0"/>
          </a:p>
          <a:p>
            <a:r>
              <a:rPr lang="en-US" dirty="0"/>
              <a:t>Has anyone here heard about Random Forest models?</a:t>
            </a:r>
          </a:p>
          <a:p>
            <a:pPr lvl="1"/>
            <a:r>
              <a:rPr lang="en-US" dirty="0"/>
              <a:t>Uses a group of decision trees to make predicts on a categorical outcome</a:t>
            </a:r>
          </a:p>
          <a:p>
            <a:pPr lvl="1"/>
            <a:r>
              <a:rPr lang="en-US" b="1" dirty="0"/>
              <a:t>Binary classification </a:t>
            </a:r>
          </a:p>
        </p:txBody>
      </p:sp>
    </p:spTree>
    <p:extLst>
      <p:ext uri="{BB962C8B-B14F-4D97-AF65-F5344CB8AC3E}">
        <p14:creationId xmlns:p14="http://schemas.microsoft.com/office/powerpoint/2010/main" val="336687093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 Good Model is a </a:t>
            </a:r>
            <a:r>
              <a:rPr lang="en-US" b="1" dirty="0"/>
              <a:t>Parsimonious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B592-0C9B-4068-952A-D5800732EACA}" type="slidenum">
              <a:rPr lang="en-US" smtClean="0"/>
              <a:pPr/>
              <a:t>51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sz="quarter" idx="14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dirty="0"/>
                  <a:t>The final model should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dirty="0"/>
                  <a:t>Explain the data adequately (and be stable)</a:t>
                </a:r>
              </a:p>
              <a:p>
                <a:pPr lvl="2">
                  <a:lnSpc>
                    <a:spcPct val="100000"/>
                  </a:lnSpc>
                </a:pPr>
                <a:r>
                  <a:rPr lang="en-US" dirty="0"/>
                  <a:t>Important to balance the two!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dirty="0"/>
                  <a:t>Be </a:t>
                </a:r>
                <a:r>
                  <a:rPr lang="en-US" i="1" dirty="0"/>
                  <a:t>parsimonious</a:t>
                </a:r>
              </a:p>
              <a:p>
                <a:pPr lvl="2">
                  <a:lnSpc>
                    <a:spcPct val="100000"/>
                  </a:lnSpc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dirty="0"/>
                  <a:t>Aka: leaning towards less variables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dirty="0"/>
                  <a:t>A parsimonious model is more likely to be numerically stable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dirty="0"/>
                  <a:t>The more variables included in a model, the greater the estimated standard errors</a:t>
                </a: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dirty="0"/>
                  <a:t>A model with many covariates is likely to be “overfitted”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dirty="0"/>
                  <a:t>Overfitting can be a serious issue in MLR model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dirty="0"/>
                  <a:t>It is typically characterized by unrealistically large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</m:acc>
                  </m:oMath>
                </a14:m>
                <a:r>
                  <a:rPr lang="en-US" dirty="0"/>
                  <a:t> and/or estimated standard errors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blipFill>
                <a:blip r:embed="rId3"/>
                <a:stretch>
                  <a:fillRect l="-1111" t="-1639" b="-2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7238C7-1039-1C5B-EEE9-50044958FF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May 3, 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3BA1C1-C7F7-16FE-F849-D8CA764CF3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9 Notes</a:t>
            </a:r>
          </a:p>
        </p:txBody>
      </p:sp>
    </p:spTree>
    <p:extLst>
      <p:ext uri="{BB962C8B-B14F-4D97-AF65-F5344CB8AC3E}">
        <p14:creationId xmlns:p14="http://schemas.microsoft.com/office/powerpoint/2010/main" val="54543046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Purposeful Selection Overview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B592-0C9B-4068-952A-D5800732EACA}" type="slidenum">
              <a:rPr lang="en-US" smtClean="0"/>
              <a:pPr/>
              <a:t>52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Univariable Analysis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Preliminary Variable Selection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Assess change in coefficients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Add back excluded variables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Assessing scale for continuous variable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Check for Interaction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Assess Model Fit 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86C9CD-09F2-8465-1334-784FF9B813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May 3, 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DDD1FC-CCD4-A675-B2A5-841C049557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9 Notes</a:t>
            </a:r>
          </a:p>
        </p:txBody>
      </p:sp>
    </p:spTree>
    <p:extLst>
      <p:ext uri="{BB962C8B-B14F-4D97-AF65-F5344CB8AC3E}">
        <p14:creationId xmlns:p14="http://schemas.microsoft.com/office/powerpoint/2010/main" val="189553458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Step 1: Univariable Analysis (I)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B592-0C9B-4068-952A-D5800732EACA}" type="slidenum">
              <a:rPr lang="en-US" smtClean="0"/>
              <a:pPr/>
              <a:t>53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Categorical independent variable</a:t>
            </a:r>
          </a:p>
          <a:p>
            <a:pPr lvl="1"/>
            <a:r>
              <a:rPr lang="en-US" dirty="0"/>
              <a:t>We can use contingency tables, visualizations, or simple logistic regression </a:t>
            </a:r>
          </a:p>
          <a:p>
            <a:pPr lvl="2"/>
            <a:r>
              <a:rPr lang="en-US" dirty="0"/>
              <a:t>Likelihood ratio, Chi-square test, or get odds ratios</a:t>
            </a:r>
          </a:p>
          <a:p>
            <a:pPr lvl="1"/>
            <a:r>
              <a:rPr lang="en-US" dirty="0"/>
              <a:t>Pay attention to zero or small cells, collapse cells as necessary</a:t>
            </a:r>
          </a:p>
          <a:p>
            <a:pPr lvl="2"/>
            <a:r>
              <a:rPr lang="en-US" dirty="0"/>
              <a:t>May need to shift categories</a:t>
            </a:r>
          </a:p>
          <a:p>
            <a:pPr lvl="1"/>
            <a:endParaRPr lang="en-US" dirty="0"/>
          </a:p>
          <a:p>
            <a:r>
              <a:rPr lang="en-US" b="1" dirty="0">
                <a:solidFill>
                  <a:schemeClr val="accent5"/>
                </a:solidFill>
              </a:rPr>
              <a:t>Continuous independent variable</a:t>
            </a:r>
          </a:p>
          <a:p>
            <a:pPr lvl="1"/>
            <a:r>
              <a:rPr lang="en-US" dirty="0"/>
              <a:t>Simple logistics regression models, or two-sample t-test</a:t>
            </a:r>
          </a:p>
          <a:p>
            <a:pPr lvl="1"/>
            <a:r>
              <a:rPr lang="en-US" dirty="0"/>
              <a:t>May also consider a smoothed scatter plot to check linear association, but could wait until step 5 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6AB0BD-5010-8684-F2EB-E14D1A690C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May 3, 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7D9DE0-3561-169C-DF23-584FB91072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9 Notes</a:t>
            </a:r>
          </a:p>
        </p:txBody>
      </p:sp>
    </p:spTree>
    <p:extLst>
      <p:ext uri="{BB962C8B-B14F-4D97-AF65-F5344CB8AC3E}">
        <p14:creationId xmlns:p14="http://schemas.microsoft.com/office/powerpoint/2010/main" val="83484399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Step 1: Univariable Analysis (II)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B592-0C9B-4068-952A-D5800732EACA}" type="slidenum">
              <a:rPr lang="en-US" smtClean="0"/>
              <a:pPr/>
              <a:t>54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sz="quarter" idx="14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HLS Textbook suggests identifying candidates for your first multivariable model by performing a test (from previous slide)</a:t>
                </a:r>
              </a:p>
              <a:p>
                <a:pPr lvl="1"/>
                <a:r>
                  <a:rPr lang="en-US" dirty="0"/>
                  <a:t>If the p-value of the test is less than 0.25, then consider the variable a candidate</a:t>
                </a:r>
              </a:p>
              <a:p>
                <a:pPr lvl="1"/>
                <a:endParaRPr lang="en-US" dirty="0"/>
              </a:p>
              <a:p>
                <a:r>
                  <a:rPr lang="en-US" b="1" dirty="0"/>
                  <a:t>Candidates for first multivariable model</a:t>
                </a:r>
              </a:p>
              <a:p>
                <a:pPr lvl="1"/>
                <a:r>
                  <a:rPr lang="en-US" dirty="0"/>
                  <a:t>All clinically important variables</a:t>
                </a:r>
              </a:p>
              <a:p>
                <a:pPr lvl="1"/>
                <a:r>
                  <a:rPr lang="en-US" dirty="0"/>
                  <a:t>Variables with univariate test with p-value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0.2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With more experience, you won’t need to hang onto this strict rules as much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blipFill>
                <a:blip r:embed="rId3"/>
                <a:stretch>
                  <a:fillRect l="-1250" t="-1874" b="-4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6AB0BD-5010-8684-F2EB-E14D1A690C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May 3, 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7D9DE0-3561-169C-DF23-584FB91072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9 Notes</a:t>
            </a:r>
          </a:p>
        </p:txBody>
      </p:sp>
    </p:spTree>
    <p:extLst>
      <p:ext uri="{BB962C8B-B14F-4D97-AF65-F5344CB8AC3E}">
        <p14:creationId xmlns:p14="http://schemas.microsoft.com/office/powerpoint/2010/main" val="312390662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Step 2: Preliminary Variable Selection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B592-0C9B-4068-952A-D5800732EACA}" type="slidenum">
              <a:rPr lang="en-US" smtClean="0"/>
              <a:pPr/>
              <a:t>55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>
          <a:xfrm>
            <a:off x="152400" y="1139952"/>
            <a:ext cx="8848725" cy="5413248"/>
          </a:xfrm>
        </p:spPr>
        <p:txBody>
          <a:bodyPr>
            <a:normAutofit/>
          </a:bodyPr>
          <a:lstStyle/>
          <a:p>
            <a:r>
              <a:rPr lang="en-US" dirty="0"/>
              <a:t>Fit an initial model including any independent variable with </a:t>
            </a:r>
            <a:r>
              <a:rPr lang="en-US" b="1" dirty="0"/>
              <a:t>p-value &lt; 0.25</a:t>
            </a:r>
            <a:r>
              <a:rPr lang="en-US" dirty="0"/>
              <a:t> and clinically important variables</a:t>
            </a:r>
          </a:p>
          <a:p>
            <a:pPr lvl="1"/>
            <a:r>
              <a:rPr lang="en-US" dirty="0"/>
              <a:t>Too restrictive to use p-value &lt; 0.05 here </a:t>
            </a:r>
          </a:p>
          <a:p>
            <a:pPr lvl="1"/>
            <a:endParaRPr lang="en-US" sz="1800" dirty="0"/>
          </a:p>
          <a:p>
            <a:r>
              <a:rPr lang="en-US" dirty="0"/>
              <a:t>After fitting initial model, fit a smaller model with only covariates that are significant (p &lt; 0.05 from initial model), and covariates that have strong clinical reasons to stay</a:t>
            </a:r>
          </a:p>
          <a:p>
            <a:pPr lvl="1"/>
            <a:r>
              <a:rPr lang="en-US" dirty="0"/>
              <a:t>Remember, a Wald test is for individual coefficients, not a set of coefficients!!</a:t>
            </a:r>
          </a:p>
          <a:p>
            <a:pPr lvl="1"/>
            <a:endParaRPr lang="en-US" sz="1800" dirty="0"/>
          </a:p>
          <a:p>
            <a:r>
              <a:rPr lang="en-US" b="1" dirty="0"/>
              <a:t>Compare those two models using Likelihood ratio test</a:t>
            </a:r>
          </a:p>
          <a:p>
            <a:pPr lvl="1"/>
            <a:r>
              <a:rPr lang="en-US" dirty="0"/>
              <a:t>If evidence that smaller model does not fit data well, we need to look at each covariate more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929DFC-D75C-0C82-D8CB-18DE73339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May 3, 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7F6A18-D408-EA70-E8AE-24DFDE9813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9 Notes</a:t>
            </a:r>
          </a:p>
        </p:txBody>
      </p:sp>
    </p:spTree>
    <p:extLst>
      <p:ext uri="{BB962C8B-B14F-4D97-AF65-F5344CB8AC3E}">
        <p14:creationId xmlns:p14="http://schemas.microsoft.com/office/powerpoint/2010/main" val="197749573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/>
              <a:t>Step 3: Assess change in coefficients in the reduced model (I)</a:t>
            </a:r>
            <a:endParaRPr lang="en-US" sz="39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B592-0C9B-4068-952A-D5800732EACA}" type="slidenum">
              <a:rPr lang="en-US" smtClean="0"/>
              <a:pPr/>
              <a:t>56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sz="quarter" idx="14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Initial Model:</a:t>
                </a:r>
              </a:p>
              <a:p>
                <a:endParaRPr lang="en-US" sz="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𝑙𝑜𝑔𝑖𝑡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/>
                            </a:rPr>
                            <m:t>𝜋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en-US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en-US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3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4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800" dirty="0"/>
              </a:p>
              <a:p>
                <a:r>
                  <a:rPr lang="en-US" dirty="0"/>
                  <a:t>Reduced model: </a:t>
                </a:r>
              </a:p>
              <a:p>
                <a:endParaRPr lang="en-US" sz="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𝑙𝑜𝑔𝑖𝑡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/>
                            </a:rPr>
                            <m:t>𝜋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en-US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en-US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Compare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of the two models </a:t>
                </a:r>
              </a:p>
              <a:p>
                <a:pPr lvl="1"/>
                <a:r>
                  <a:rPr lang="en-US" dirty="0"/>
                  <a:t>If the changes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 </m:t>
                    </m:r>
                  </m:oMath>
                </a14:m>
                <a:r>
                  <a:rPr lang="en-US" dirty="0"/>
                  <a:t>&gt; 20%, then suggest one or more of the excluded variables (in our case, it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/>
                  <a:t> and/or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4</m:t>
                        </m:r>
                      </m:sub>
                    </m:sSub>
                    <m:r>
                      <a:rPr lang="en-US">
                        <a:latin typeface="Cambria Math"/>
                      </a:rPr>
                      <m:t>)</m:t>
                    </m:r>
                  </m:oMath>
                </a14:m>
                <a:r>
                  <a:rPr lang="en-US" dirty="0"/>
                  <a:t> could be confounders</a:t>
                </a:r>
              </a:p>
              <a:p>
                <a:pPr lvl="2"/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blipFill>
                <a:blip r:embed="rId2"/>
                <a:stretch>
                  <a:fillRect l="-1250" t="-18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1B1EC3-6F0A-9AF4-94E2-A684D96A41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May 3, 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2A049B-5647-FF10-6007-23DFC31C91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9 Notes</a:t>
            </a:r>
          </a:p>
        </p:txBody>
      </p:sp>
    </p:spTree>
    <p:extLst>
      <p:ext uri="{BB962C8B-B14F-4D97-AF65-F5344CB8AC3E}">
        <p14:creationId xmlns:p14="http://schemas.microsoft.com/office/powerpoint/2010/main" val="340017499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Step 3: Assess change in coefficients in the reduced model (II)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B592-0C9B-4068-952A-D5800732EACA}" type="slidenum">
              <a:rPr lang="en-US" smtClean="0"/>
              <a:pPr/>
              <a:t>57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sz="quarter" idx="14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Add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3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 </m:t>
                    </m:r>
                  </m:oMath>
                </a14:m>
                <a:r>
                  <a:rPr lang="en-US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4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 </m:t>
                    </m:r>
                  </m:oMath>
                </a14:m>
                <a:r>
                  <a:rPr lang="en-US" dirty="0"/>
                  <a:t>, one at a time, to the reduced model, and check for the change in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𝛽</m:t>
                    </m:r>
                  </m:oMath>
                </a14:m>
                <a:r>
                  <a:rPr lang="en-US" dirty="0"/>
                  <a:t>s again.</a:t>
                </a:r>
              </a:p>
              <a:p>
                <a:endParaRPr lang="en-US" dirty="0"/>
              </a:p>
              <a:p>
                <a:r>
                  <a:rPr lang="en-US" dirty="0"/>
                  <a:t>The variables that provide important adjustment of the effect of the variables should remain in the reduced model. </a:t>
                </a:r>
              </a:p>
              <a:p>
                <a:endParaRPr lang="en-US" dirty="0"/>
              </a:p>
              <a:p>
                <a:r>
                  <a:rPr lang="en-US" dirty="0"/>
                  <a:t>The process of deleting, refitting and verifying continues, cycling through Step 2 and Step 3.</a:t>
                </a:r>
              </a:p>
              <a:p>
                <a:endParaRPr lang="en-US" dirty="0"/>
              </a:p>
              <a:p>
                <a:r>
                  <a:rPr lang="en-US" b="1" dirty="0"/>
                  <a:t>Coding tip: </a:t>
                </a:r>
                <a:r>
                  <a:rPr lang="en-US" dirty="0"/>
                  <a:t>may seem really annoying to type out all new models when going through these steps, but it is so helpful to have a record of what you’ve done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blipFill>
                <a:blip r:embed="rId2"/>
                <a:stretch>
                  <a:fillRect l="-1250" t="-2576" r="-2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866E47-AF50-7819-4F02-4A4987ED06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May 3, 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088D75-DFA7-5B03-33FC-421D1BFDA5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9 Notes</a:t>
            </a:r>
          </a:p>
        </p:txBody>
      </p:sp>
    </p:spTree>
    <p:extLst>
      <p:ext uri="{BB962C8B-B14F-4D97-AF65-F5344CB8AC3E}">
        <p14:creationId xmlns:p14="http://schemas.microsoft.com/office/powerpoint/2010/main" val="312895485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Step 4: Add back excluded variables to reduced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B592-0C9B-4068-952A-D5800732EACA}" type="slidenum">
              <a:rPr lang="en-US" smtClean="0"/>
              <a:pPr/>
              <a:t>58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>
          <a:xfrm>
            <a:off x="152399" y="1139952"/>
            <a:ext cx="9491663" cy="5413248"/>
          </a:xfrm>
        </p:spPr>
        <p:txBody>
          <a:bodyPr>
            <a:normAutofit/>
          </a:bodyPr>
          <a:lstStyle/>
          <a:p>
            <a:r>
              <a:rPr lang="en-US" dirty="0"/>
              <a:t>At the concluding of the cycle of Step 2 and 3, there might be a few variables that you think should go back in the model </a:t>
            </a:r>
          </a:p>
          <a:p>
            <a:pPr lvl="1"/>
            <a:r>
              <a:rPr lang="en-US" dirty="0"/>
              <a:t>Adding those now – add each one individually!</a:t>
            </a:r>
          </a:p>
          <a:p>
            <a:pPr lvl="1"/>
            <a:endParaRPr lang="en-US" sz="1600" dirty="0"/>
          </a:p>
          <a:p>
            <a:r>
              <a:rPr lang="en-US" dirty="0"/>
              <a:t>Check Wald p-value for significance</a:t>
            </a:r>
          </a:p>
          <a:p>
            <a:pPr lvl="1"/>
            <a:r>
              <a:rPr lang="en-US" dirty="0"/>
              <a:t>Or use LRT if categorical variable with more than two levels</a:t>
            </a:r>
          </a:p>
          <a:p>
            <a:pPr lvl="1"/>
            <a:endParaRPr lang="en-US" sz="1600" dirty="0"/>
          </a:p>
          <a:p>
            <a:r>
              <a:rPr lang="en-US" dirty="0"/>
              <a:t>To identify variables that are not significant alone but are significant in the presence of other variables.</a:t>
            </a:r>
          </a:p>
          <a:p>
            <a:endParaRPr lang="en-US" sz="1600" dirty="0"/>
          </a:p>
          <a:p>
            <a:r>
              <a:rPr lang="en-US" dirty="0"/>
              <a:t>The model at the end of Step 4 is the </a:t>
            </a:r>
            <a:r>
              <a:rPr lang="en-US" b="1" i="1" dirty="0">
                <a:solidFill>
                  <a:schemeClr val="accent5"/>
                </a:solidFill>
              </a:rPr>
              <a:t>preliminary main effects</a:t>
            </a:r>
            <a:r>
              <a:rPr lang="en-US" dirty="0">
                <a:solidFill>
                  <a:schemeClr val="accent5"/>
                </a:solidFill>
              </a:rPr>
              <a:t> model.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B58CD0-E2A5-6F45-E8AC-F17D3C9D1D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May 3, 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E31E5E-4602-7931-95EE-B7ECB63252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9 Notes</a:t>
            </a:r>
          </a:p>
        </p:txBody>
      </p:sp>
    </p:spTree>
    <p:extLst>
      <p:ext uri="{BB962C8B-B14F-4D97-AF65-F5344CB8AC3E}">
        <p14:creationId xmlns:p14="http://schemas.microsoft.com/office/powerpoint/2010/main" val="424273840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Step 5: Assessing scale for continuous variable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B592-0C9B-4068-952A-D5800732EACA}" type="slidenum">
              <a:rPr lang="en-US" smtClean="0"/>
              <a:pPr/>
              <a:t>59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r>
              <a:rPr lang="en-US" dirty="0"/>
              <a:t>To assess the linearity in the logit for continuous variables in the model. </a:t>
            </a:r>
          </a:p>
          <a:p>
            <a:r>
              <a:rPr lang="en-US" dirty="0"/>
              <a:t>Details of the methods to be discussed later!</a:t>
            </a:r>
          </a:p>
          <a:p>
            <a:endParaRPr lang="en-US" dirty="0"/>
          </a:p>
          <a:p>
            <a:r>
              <a:rPr lang="en-US" dirty="0"/>
              <a:t>Model at the end of Step 5 is the </a:t>
            </a:r>
            <a:r>
              <a:rPr lang="en-US" b="1" i="1" dirty="0">
                <a:solidFill>
                  <a:schemeClr val="accent5"/>
                </a:solidFill>
              </a:rPr>
              <a:t>main effects </a:t>
            </a:r>
            <a:r>
              <a:rPr lang="en-US" dirty="0">
                <a:solidFill>
                  <a:schemeClr val="accent5"/>
                </a:solidFill>
              </a:rPr>
              <a:t>model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61742E-A717-A711-8E37-97FDFDE2F6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May 3, 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86CF9E-668D-6D59-8AB8-A66FECBF1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9 Notes</a:t>
            </a:r>
          </a:p>
        </p:txBody>
      </p:sp>
    </p:spTree>
    <p:extLst>
      <p:ext uri="{BB962C8B-B14F-4D97-AF65-F5344CB8AC3E}">
        <p14:creationId xmlns:p14="http://schemas.microsoft.com/office/powerpoint/2010/main" val="30473613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for Confounding (I)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1ADA270-20FD-2E88-E71B-7B34A63552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May 3, 2023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15FCE26-6AFA-C79D-7204-983C7B25A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Class 9 Notes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4"/>
              </p:nvPr>
            </p:nvSpPr>
            <p:spPr>
              <a:xfrm>
                <a:off x="152400" y="1139952"/>
                <a:ext cx="11887200" cy="5413248"/>
              </a:xfrm>
            </p:spPr>
            <p:txBody>
              <a:bodyPr>
                <a:noAutofit/>
              </a:bodyPr>
              <a:lstStyle/>
              <a:p>
                <a:r>
                  <a:rPr lang="en-US" dirty="0"/>
                  <a:t>We may check for confounding by comparing the estimated coefficient for the risk factor variable from models with and without the confounder</a:t>
                </a:r>
              </a:p>
              <a:p>
                <a:pPr lvl="1"/>
                <a:r>
                  <a:rPr lang="en-US" dirty="0"/>
                  <a:t>First fit a simple logistic regression model with single covariate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(the risk factor),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𝜃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be the unadjusted estimate of the coefficient</a:t>
                </a:r>
              </a:p>
              <a:p>
                <a:pPr lvl="1"/>
                <a:endParaRPr lang="en-US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logit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pPr lvl="1"/>
                <a:r>
                  <a:rPr lang="en-US" dirty="0"/>
                  <a:t>Then fit a multiple logistic regression model with multiple covariate. For example, two covariate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(the risk factor)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(the potential confounder),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be the estimate of the coefficient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logit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xfrm>
                <a:off x="152400" y="1139952"/>
                <a:ext cx="11887200" cy="5413248"/>
              </a:xfrm>
              <a:blipFill>
                <a:blip r:embed="rId2"/>
                <a:stretch>
                  <a:fillRect l="-961" t="-18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50F7DE-2477-D5C1-9051-A112FB207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660F8-83A2-894D-AF4E-79B49158309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29669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Step 6: Check for Interactions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B592-0C9B-4068-952A-D5800732EACA}" type="slidenum">
              <a:rPr lang="en-US" smtClean="0"/>
              <a:pPr/>
              <a:t>60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>
          <a:xfrm>
            <a:off x="152399" y="1139952"/>
            <a:ext cx="10748963" cy="5413248"/>
          </a:xfrm>
        </p:spPr>
        <p:txBody>
          <a:bodyPr>
            <a:normAutofit fontScale="92500" lnSpcReduction="10000"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Create a list of interaction terms from variables in the “main effects model” </a:t>
            </a:r>
            <a:r>
              <a:rPr lang="en-US" b="1" dirty="0">
                <a:solidFill>
                  <a:schemeClr val="accent6"/>
                </a:solidFill>
              </a:rPr>
              <a:t>that has clinical plausibility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US" sz="800" b="1" dirty="0">
              <a:solidFill>
                <a:schemeClr val="accent6"/>
              </a:solidFill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Add the interaction variables, one at a time, to the main effects model, and assess the significance using a likelihood ratio test or Wald test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May keep interaction terms with p-value &lt; 0.05 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endParaRPr lang="en-US" sz="900" dirty="0"/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Keep the </a:t>
            </a:r>
            <a:r>
              <a:rPr lang="en-US" b="1" dirty="0">
                <a:solidFill>
                  <a:schemeClr val="accent5"/>
                </a:solidFill>
              </a:rPr>
              <a:t>main effects untouched</a:t>
            </a:r>
            <a:r>
              <a:rPr lang="en-US" dirty="0">
                <a:solidFill>
                  <a:schemeClr val="accent5"/>
                </a:solidFill>
              </a:rPr>
              <a:t>, only simplify the interaction terms </a:t>
            </a:r>
            <a:r>
              <a:rPr lang="en-US" dirty="0"/>
              <a:t>– locked!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US" sz="900" dirty="0"/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Use methods from Step 2 (comparing model with all interactions to a smaller model with interactions) to determine which interactions to keep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US" sz="900" dirty="0"/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The model by the end of Step 6 is called  the </a:t>
            </a:r>
            <a:r>
              <a:rPr lang="en-US" b="1" i="1" dirty="0"/>
              <a:t>preliminary final model </a:t>
            </a:r>
          </a:p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0A8566-8493-45AB-80F7-F5394DA377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May 3, 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9F1908-7200-54D8-1DFE-6D7146B0DF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9 Notes</a:t>
            </a:r>
          </a:p>
        </p:txBody>
      </p:sp>
    </p:spTree>
    <p:extLst>
      <p:ext uri="{BB962C8B-B14F-4D97-AF65-F5344CB8AC3E}">
        <p14:creationId xmlns:p14="http://schemas.microsoft.com/office/powerpoint/2010/main" val="150105440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AFC15CF-A4D2-1B3D-AF8D-BA9E4B9A6C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May 3, 2023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8259249-671D-A1E6-AF85-A93BF4DFBD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9 Notes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7B8E42-CCF9-72C8-72BA-8BC163CECD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E7DFA-140B-4760-B625-B8FE479BC48C}" type="slidenum">
              <a:rPr lang="en-US" smtClean="0"/>
              <a:pPr/>
              <a:t>61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4AF7480-DB57-9732-1F54-CE00964AA6D5}"/>
              </a:ext>
            </a:extLst>
          </p:cNvPr>
          <p:cNvSpPr/>
          <p:nvPr/>
        </p:nvSpPr>
        <p:spPr>
          <a:xfrm>
            <a:off x="0" y="0"/>
            <a:ext cx="3124200" cy="228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Poll Everywhere Question 7</a:t>
            </a:r>
          </a:p>
        </p:txBody>
      </p:sp>
    </p:spTree>
    <p:extLst>
      <p:ext uri="{BB962C8B-B14F-4D97-AF65-F5344CB8AC3E}">
        <p14:creationId xmlns:p14="http://schemas.microsoft.com/office/powerpoint/2010/main" val="69232640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Step 7: Assess Model Fit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B592-0C9B-4068-952A-D5800732EACA}" type="slidenum">
              <a:rPr lang="en-US" smtClean="0"/>
              <a:pPr/>
              <a:t>62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>
          <a:xfrm>
            <a:off x="152399" y="1139952"/>
            <a:ext cx="9663113" cy="5413248"/>
          </a:xfrm>
        </p:spPr>
        <p:txBody>
          <a:bodyPr>
            <a:normAutofit/>
          </a:bodyPr>
          <a:lstStyle/>
          <a:p>
            <a:r>
              <a:rPr lang="en-US" dirty="0"/>
              <a:t>Assess the adequacy of the model and check its fit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Methods will be discussed later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US" dirty="0"/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If the model is adequate and fits well, then it is the </a:t>
            </a:r>
            <a:r>
              <a:rPr lang="en-US" b="1" i="1" dirty="0">
                <a:solidFill>
                  <a:schemeClr val="accent5"/>
                </a:solidFill>
              </a:rPr>
              <a:t>Final model</a:t>
            </a:r>
            <a:endParaRPr lang="en-US" dirty="0">
              <a:solidFill>
                <a:schemeClr val="accent5"/>
              </a:solidFill>
            </a:endParaRPr>
          </a:p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0E0D8B-4BF8-A7A8-6E85-63B110AF9B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May 3, 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604631-B5A8-2F9E-3911-818AF257FD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9 Notes</a:t>
            </a:r>
          </a:p>
        </p:txBody>
      </p:sp>
    </p:spTree>
    <p:extLst>
      <p:ext uri="{BB962C8B-B14F-4D97-AF65-F5344CB8AC3E}">
        <p14:creationId xmlns:p14="http://schemas.microsoft.com/office/powerpoint/2010/main" val="121033543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AC80D-DD5E-62F0-4517-64E5986FB2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9 Learning Objectives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2719A5F-7AE9-8E50-9F11-5B4A69ED2A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May 3, 2023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868E12-1C2E-7EB5-FB6F-379E59774E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9 Notes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FE89C8-BC00-296B-68F6-80DCED14DA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F66BD-ED5B-FC49-B89E-F09DF1E9DCD8}" type="slidenum">
              <a:rPr lang="en-US" smtClean="0"/>
              <a:t>63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919EB8F-F071-F2F0-9A67-B8183C2CD02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Determine if an additional independent variable is a not a confounder nor effect modifier, is a confounder but not effect modifier, or is an effect modifier.</a:t>
            </a:r>
          </a:p>
          <a:p>
            <a:pPr marL="514350" indent="-514350">
              <a:buFont typeface="+mj-lt"/>
              <a:buAutoNum type="arabicPeriod"/>
            </a:pPr>
            <a:endParaRPr lang="en-US" sz="800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Calculate and interpret odds ratios for interactions</a:t>
            </a:r>
          </a:p>
          <a:p>
            <a:pPr marL="514350" indent="-514350">
              <a:buFont typeface="+mj-lt"/>
              <a:buAutoNum type="arabicPeriod"/>
            </a:pPr>
            <a:endParaRPr lang="en-US" sz="800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Understand the overall steps for purposeful selection as a model building strategy</a:t>
            </a:r>
          </a:p>
          <a:p>
            <a:pPr lvl="2"/>
            <a:r>
              <a:rPr lang="en-US" dirty="0"/>
              <a:t>Connect these steps back to the tests of coefficients in Class 8 </a:t>
            </a:r>
          </a:p>
        </p:txBody>
      </p:sp>
    </p:spTree>
    <p:extLst>
      <p:ext uri="{BB962C8B-B14F-4D97-AF65-F5344CB8AC3E}">
        <p14:creationId xmlns:p14="http://schemas.microsoft.com/office/powerpoint/2010/main" val="56668493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C5FAD0C-7F1B-D432-09E5-BD4B370C6EF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667" t="8485" r="21667"/>
          <a:stretch/>
        </p:blipFill>
        <p:spPr>
          <a:xfrm>
            <a:off x="8312727" y="0"/>
            <a:ext cx="3886200" cy="62761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F6D8B12-450C-99CF-A50C-B5013678C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" sz="4267" dirty="0">
                <a:solidFill>
                  <a:srgbClr val="193D78"/>
                </a:solidFill>
              </a:rPr>
              <a:t>Wrap-up</a:t>
            </a:r>
            <a:endParaRPr lang="en-US" sz="4267" i="1" dirty="0">
              <a:solidFill>
                <a:srgbClr val="193D78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CB8850-7948-EED1-DDCD-5897C3B656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E91CA-9B22-2844-8E94-2A762C5288E7}" type="slidenum">
              <a:rPr lang="en-US" smtClean="0">
                <a:solidFill>
                  <a:schemeClr val="bg2">
                    <a:lumMod val="75000"/>
                  </a:schemeClr>
                </a:solidFill>
              </a:rPr>
              <a:pPr/>
              <a:t>64</a:t>
            </a:fld>
            <a:endParaRPr 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E40663-FF60-23EF-198C-6F472582C44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52400" y="1143001"/>
            <a:ext cx="8077200" cy="5486400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  <a:buSzPct val="100000"/>
            </a:pPr>
            <a:r>
              <a:rPr lang="en-US" dirty="0"/>
              <a:t>4-minute exit ticket</a:t>
            </a:r>
          </a:p>
          <a:p>
            <a:pPr marL="0" indent="0">
              <a:buClr>
                <a:schemeClr val="tx1"/>
              </a:buClr>
              <a:buSzPct val="100000"/>
              <a:buNone/>
            </a:pPr>
            <a:endParaRPr lang="en-US" sz="1800" dirty="0">
              <a:solidFill>
                <a:schemeClr val="accent2"/>
              </a:solidFill>
            </a:endParaRPr>
          </a:p>
          <a:p>
            <a:pPr marL="0" indent="0">
              <a:buClr>
                <a:schemeClr val="tx1"/>
              </a:buClr>
              <a:buSzPct val="100000"/>
              <a:buNone/>
            </a:pPr>
            <a:endParaRPr lang="en-US" sz="1800" dirty="0">
              <a:solidFill>
                <a:schemeClr val="accent2"/>
              </a:solidFill>
            </a:endParaRPr>
          </a:p>
          <a:p>
            <a:pPr>
              <a:buClr>
                <a:schemeClr val="tx1"/>
              </a:buClr>
              <a:buSzPct val="100000"/>
            </a:pPr>
            <a:r>
              <a:rPr lang="en-US" sz="2800" b="1" dirty="0"/>
              <a:t>Next class</a:t>
            </a:r>
          </a:p>
          <a:p>
            <a:pPr>
              <a:buClr>
                <a:schemeClr val="tx1"/>
              </a:buClr>
              <a:buSzPct val="100000"/>
            </a:pPr>
            <a:endParaRPr lang="en-US" sz="1600" b="1" dirty="0"/>
          </a:p>
          <a:p>
            <a:pPr lvl="1">
              <a:buClr>
                <a:schemeClr val="tx1"/>
              </a:buClr>
              <a:buSzPct val="100000"/>
            </a:pPr>
            <a:r>
              <a:rPr lang="en-US" dirty="0"/>
              <a:t>Midterm review on Monday</a:t>
            </a:r>
          </a:p>
          <a:p>
            <a:pPr lvl="2">
              <a:buClr>
                <a:schemeClr val="tx1"/>
              </a:buClr>
              <a:buSzPct val="100000"/>
            </a:pPr>
            <a:r>
              <a:rPr lang="en-US" dirty="0"/>
              <a:t>Important concepts</a:t>
            </a:r>
          </a:p>
          <a:p>
            <a:pPr lvl="2">
              <a:buClr>
                <a:schemeClr val="tx1"/>
              </a:buClr>
              <a:buSzPct val="100000"/>
            </a:pPr>
            <a:r>
              <a:rPr lang="en-US" dirty="0"/>
              <a:t>Practice problems</a:t>
            </a:r>
          </a:p>
          <a:p>
            <a:pPr lvl="2">
              <a:buClr>
                <a:schemeClr val="tx1"/>
              </a:buClr>
              <a:buSzPct val="100000"/>
            </a:pPr>
            <a:endParaRPr lang="en-US" dirty="0"/>
          </a:p>
          <a:p>
            <a:pPr lvl="1">
              <a:buClr>
                <a:schemeClr val="tx1"/>
              </a:buClr>
              <a:buSzPct val="100000"/>
            </a:pPr>
            <a:r>
              <a:rPr lang="en-US" dirty="0"/>
              <a:t>Midterm next Wednesday!</a:t>
            </a:r>
          </a:p>
          <a:p>
            <a:pPr lvl="1">
              <a:buClr>
                <a:schemeClr val="tx1"/>
              </a:buClr>
              <a:buSzPct val="100000"/>
            </a:pPr>
            <a:endParaRPr lang="en-US" dirty="0"/>
          </a:p>
          <a:p>
            <a:pPr lvl="1">
              <a:buClr>
                <a:schemeClr val="tx1"/>
              </a:buClr>
              <a:buSzPct val="100000"/>
            </a:pPr>
            <a:r>
              <a:rPr lang="en-US" dirty="0"/>
              <a:t>We will go through a model building example</a:t>
            </a:r>
          </a:p>
          <a:p>
            <a:pPr lvl="1"/>
            <a:endParaRPr lang="en-US" dirty="0"/>
          </a:p>
          <a:p>
            <a:pPr lvl="1">
              <a:buClr>
                <a:schemeClr val="tx1"/>
              </a:buClr>
              <a:buSzPct val="100000"/>
            </a:pPr>
            <a:endParaRPr lang="en-US" b="1" dirty="0"/>
          </a:p>
          <a:p>
            <a:pPr lvl="1">
              <a:buClr>
                <a:schemeClr val="tx1"/>
              </a:buClr>
              <a:buSzPct val="100000"/>
            </a:pP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3B3F297-C3A5-8054-038E-D02A34259314}"/>
              </a:ext>
            </a:extLst>
          </p:cNvPr>
          <p:cNvSpPr/>
          <p:nvPr/>
        </p:nvSpPr>
        <p:spPr>
          <a:xfrm>
            <a:off x="8312727" y="5410200"/>
            <a:ext cx="3886200" cy="1447800"/>
          </a:xfrm>
          <a:prstGeom prst="rect">
            <a:avLst/>
          </a:prstGeom>
          <a:solidFill>
            <a:srgbClr val="5172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https://forms.office.com/r/YJ6wcNFGBK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FEBCFDA1-10FD-BB95-AE39-E62D19BCC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April 10, 2023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329012C9-B1EF-0EC1-CA52-00F87F28A3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3 Notes</a:t>
            </a:r>
          </a:p>
        </p:txBody>
      </p:sp>
    </p:spTree>
    <p:extLst>
      <p:ext uri="{BB962C8B-B14F-4D97-AF65-F5344CB8AC3E}">
        <p14:creationId xmlns:p14="http://schemas.microsoft.com/office/powerpoint/2010/main" val="3525165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for Confounding (I)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1ADA270-20FD-2E88-E71B-7B34A63552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May 3, 2023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15FCE26-6AFA-C79D-7204-983C7B25A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9 Notes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sz="quarter" idx="14"/>
              </p:nvPr>
            </p:nvSpPr>
            <p:spPr>
              <a:xfrm>
                <a:off x="152400" y="1139952"/>
                <a:ext cx="10466070" cy="5413248"/>
              </a:xfrm>
            </p:spPr>
            <p:txBody>
              <a:bodyPr>
                <a:noAutofit/>
              </a:bodyPr>
              <a:lstStyle/>
              <a:p>
                <a:r>
                  <a:rPr lang="en-US" dirty="0"/>
                  <a:t>Compute the percent change in the coefficient </a:t>
                </a:r>
              </a:p>
              <a:p>
                <a:endParaRPr lang="en-US" sz="16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>
                          <a:latin typeface="Cambria Math"/>
                        </a:rPr>
                        <m:t>Δ</m:t>
                      </m:r>
                      <m:acc>
                        <m:accPr>
                          <m:chr m:val="̂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/>
                            </a:rPr>
                            <m:t>𝛽</m:t>
                          </m:r>
                        </m:e>
                      </m:acc>
                      <m:r>
                        <a:rPr lang="en-US" i="1" dirty="0">
                          <a:latin typeface="Cambria Math"/>
                        </a:rPr>
                        <m:t>%=100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% ×</m:t>
                      </m:r>
                      <m:f>
                        <m:f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dirty="0">
                              <a:latin typeface="Cambria Math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 dirty="0">
                                      <a:latin typeface="Cambria Math"/>
                                    </a:rPr>
                                    <m:t>𝜃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 dirty="0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 dirty="0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 dirty="0">
                                      <a:latin typeface="Cambria Math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 dirty="0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 dirty="0">
                              <a:latin typeface="Cambria Math"/>
                            </a:rPr>
                            <m:t>)</m:t>
                          </m:r>
                        </m:num>
                        <m:den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 dirty="0">
                                      <a:latin typeface="Cambria Math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 dirty="0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What threshold should we use to include a confounder in a model?</a:t>
                </a:r>
              </a:p>
              <a:p>
                <a:pPr lvl="1"/>
                <a:r>
                  <a:rPr lang="en-US" b="1" dirty="0"/>
                  <a:t>No real agreement in the statistical/epi/clinical literature</a:t>
                </a:r>
              </a:p>
              <a:p>
                <a:pPr lvl="1"/>
                <a:r>
                  <a:rPr lang="en-US" dirty="0"/>
                  <a:t>Some say if change in coefficient is </a:t>
                </a:r>
                <a:r>
                  <a:rPr lang="en-US" b="1" dirty="0">
                    <a:solidFill>
                      <a:schemeClr val="accent5"/>
                    </a:solidFill>
                  </a:rPr>
                  <a:t>greater than 20%, </a:t>
                </a:r>
                <a:r>
                  <a:rPr lang="en-US" dirty="0"/>
                  <a:t>a confounder should be included in the model </a:t>
                </a:r>
              </a:p>
              <a:p>
                <a:pPr lvl="1"/>
                <a:r>
                  <a:rPr lang="en-US" dirty="0"/>
                  <a:t>Others use changes as low as 10%, and others may use 25%</a:t>
                </a:r>
              </a:p>
              <a:p>
                <a:pPr lvl="1"/>
                <a:r>
                  <a:rPr lang="en-US" b="1" dirty="0">
                    <a:solidFill>
                      <a:schemeClr val="accent6"/>
                    </a:solidFill>
                  </a:rPr>
                  <a:t>For our class, let’s follow the Hosmer and </a:t>
                </a:r>
                <a:r>
                  <a:rPr lang="en-US" b="1" dirty="0" err="1">
                    <a:solidFill>
                      <a:schemeClr val="accent6"/>
                    </a:solidFill>
                  </a:rPr>
                  <a:t>Lemeshow</a:t>
                </a:r>
                <a:r>
                  <a:rPr lang="en-US" b="1" dirty="0">
                    <a:solidFill>
                      <a:schemeClr val="accent6"/>
                    </a:solidFill>
                  </a:rPr>
                  <a:t> textbook, and use 20%</a:t>
                </a:r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xfrm>
                <a:off x="152400" y="1139952"/>
                <a:ext cx="10466070" cy="5413248"/>
              </a:xfrm>
              <a:blipFill>
                <a:blip r:embed="rId2"/>
                <a:stretch>
                  <a:fillRect l="-1091" t="-1874" b="-9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50F7DE-2477-D5C1-9051-A112FB207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660F8-83A2-894D-AF4E-79B49158309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8056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AFC15CF-A4D2-1B3D-AF8D-BA9E4B9A6C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May 3, 2023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8259249-671D-A1E6-AF85-A93BF4DFBD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9 Notes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7B8E42-CCF9-72C8-72BA-8BC163CECD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E7DFA-140B-4760-B625-B8FE479BC48C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4AF7480-DB57-9732-1F54-CE00964AA6D5}"/>
              </a:ext>
            </a:extLst>
          </p:cNvPr>
          <p:cNvSpPr/>
          <p:nvPr/>
        </p:nvSpPr>
        <p:spPr>
          <a:xfrm>
            <a:off x="0" y="0"/>
            <a:ext cx="3124200" cy="228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Poll Everywhere Question 1</a:t>
            </a:r>
          </a:p>
        </p:txBody>
      </p:sp>
    </p:spTree>
    <p:extLst>
      <p:ext uri="{BB962C8B-B14F-4D97-AF65-F5344CB8AC3E}">
        <p14:creationId xmlns:p14="http://schemas.microsoft.com/office/powerpoint/2010/main" val="29138532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for Confounding (III)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075E79-3EAE-EC05-8FBF-4E6E0DA4E9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May 3, 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6D9330-D6C5-4EA4-D3DE-A8050098FD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9 Notes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>
          <a:xfrm>
            <a:off x="152400" y="1139952"/>
            <a:ext cx="10214610" cy="5413248"/>
          </a:xfrm>
        </p:spPr>
        <p:txBody>
          <a:bodyPr>
            <a:normAutofit/>
          </a:bodyPr>
          <a:lstStyle/>
          <a:p>
            <a:r>
              <a:rPr lang="en-US" dirty="0"/>
              <a:t>We may test the significance of any variable (including confounder) using hypothesis testing (say, likelihood ratio test)</a:t>
            </a:r>
          </a:p>
          <a:p>
            <a:endParaRPr lang="en-US" dirty="0"/>
          </a:p>
          <a:p>
            <a:pPr lvl="1"/>
            <a:r>
              <a:rPr lang="en-US" dirty="0"/>
              <a:t>It is generally suggested to </a:t>
            </a:r>
            <a:r>
              <a:rPr lang="en-US" b="1" dirty="0"/>
              <a:t>include a confounder </a:t>
            </a:r>
            <a:r>
              <a:rPr lang="en-US" dirty="0"/>
              <a:t>in the model if it is </a:t>
            </a:r>
            <a:r>
              <a:rPr lang="en-US" b="1" dirty="0"/>
              <a:t>statistically significantly associated with the outcome </a:t>
            </a:r>
            <a:r>
              <a:rPr lang="en-US" dirty="0"/>
              <a:t>itself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 </a:t>
            </a:r>
            <a:r>
              <a:rPr lang="en-US" b="1" dirty="0"/>
              <a:t>statistically insignificant confounder may stay in the model </a:t>
            </a:r>
            <a:r>
              <a:rPr lang="en-US" dirty="0"/>
              <a:t>if it is determined that the change in the estimated coefficient for the risk factor with and without the risk factor is </a:t>
            </a:r>
            <a:r>
              <a:rPr lang="en-US" b="1" dirty="0"/>
              <a:t>“clinically or biologically important”</a:t>
            </a:r>
          </a:p>
          <a:p>
            <a:pPr lvl="1"/>
            <a:endParaRPr lang="en-US" dirty="0"/>
          </a:p>
          <a:p>
            <a:pPr lvl="2"/>
            <a:r>
              <a:rPr lang="en-US" dirty="0"/>
              <a:t>Whether it reaches a desired change threshold or not!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BA47AF-6B61-F5E4-A44E-7B62AC76C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660F8-83A2-894D-AF4E-79B49158309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241480"/>
      </p:ext>
    </p:extLst>
  </p:cSld>
  <p:clrMapOvr>
    <a:masterClrMapping/>
  </p:clrMapOvr>
</p:sld>
</file>

<file path=ppt/theme/theme1.xml><?xml version="1.0" encoding="utf-8"?>
<a:theme xmlns:a="http://schemas.openxmlformats.org/drawingml/2006/main" name="BSTA513-613_slides">
  <a:themeElements>
    <a:clrScheme name="OHSU-PSU 1">
      <a:dk1>
        <a:srgbClr val="000000"/>
      </a:dk1>
      <a:lt1>
        <a:srgbClr val="FFFFFF"/>
      </a:lt1>
      <a:dk2>
        <a:srgbClr val="004832"/>
      </a:dk2>
      <a:lt2>
        <a:srgbClr val="E7E6E6"/>
      </a:lt2>
      <a:accent1>
        <a:srgbClr val="193D78"/>
      </a:accent1>
      <a:accent2>
        <a:srgbClr val="004832"/>
      </a:accent2>
      <a:accent3>
        <a:srgbClr val="A5A5A5"/>
      </a:accent3>
      <a:accent4>
        <a:srgbClr val="F7CB25"/>
      </a:accent4>
      <a:accent5>
        <a:srgbClr val="49A3D1"/>
      </a:accent5>
      <a:accent6>
        <a:srgbClr val="4EA627"/>
      </a:accent6>
      <a:hlink>
        <a:srgbClr val="F18032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STA513-613_slides" id="{8AE96846-3712-904D-8107-1078E933B762}" vid="{77A4D38B-A047-3C48-ACA5-BC1193729A2E}"/>
    </a:ext>
  </a:extLst>
</a:theme>
</file>

<file path=ppt/theme/theme2.xml><?xml version="1.0" encoding="utf-8"?>
<a:theme xmlns:a="http://schemas.openxmlformats.org/drawingml/2006/main" name="1_BSTA513-613_slides">
  <a:themeElements>
    <a:clrScheme name="OHSU-PSU 1">
      <a:dk1>
        <a:srgbClr val="000000"/>
      </a:dk1>
      <a:lt1>
        <a:srgbClr val="FFFFFF"/>
      </a:lt1>
      <a:dk2>
        <a:srgbClr val="004832"/>
      </a:dk2>
      <a:lt2>
        <a:srgbClr val="E7E6E6"/>
      </a:lt2>
      <a:accent1>
        <a:srgbClr val="193D78"/>
      </a:accent1>
      <a:accent2>
        <a:srgbClr val="004832"/>
      </a:accent2>
      <a:accent3>
        <a:srgbClr val="A5A5A5"/>
      </a:accent3>
      <a:accent4>
        <a:srgbClr val="F7CB25"/>
      </a:accent4>
      <a:accent5>
        <a:srgbClr val="49A3D1"/>
      </a:accent5>
      <a:accent6>
        <a:srgbClr val="4EA627"/>
      </a:accent6>
      <a:hlink>
        <a:srgbClr val="F18032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STA513-613_slides" id="{8AE96846-3712-904D-8107-1078E933B762}" vid="{77A4D38B-A047-3C48-ACA5-BC1193729A2E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2392</TotalTime>
  <Words>4808</Words>
  <Application>Microsoft Macintosh PowerPoint</Application>
  <PresentationFormat>Widescreen</PresentationFormat>
  <Paragraphs>713</Paragraphs>
  <Slides>64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64</vt:i4>
      </vt:variant>
    </vt:vector>
  </HeadingPairs>
  <TitlesOfParts>
    <vt:vector size="70" baseType="lpstr">
      <vt:lpstr>Arial</vt:lpstr>
      <vt:lpstr>Calibri</vt:lpstr>
      <vt:lpstr>Cambria Math</vt:lpstr>
      <vt:lpstr>Helvetica</vt:lpstr>
      <vt:lpstr>BSTA513-613_slides</vt:lpstr>
      <vt:lpstr>1_BSTA513-613_slides</vt:lpstr>
      <vt:lpstr>Interactions and Model Building Strategies</vt:lpstr>
      <vt:lpstr>Announcements</vt:lpstr>
      <vt:lpstr>Class 9 Learning Objectives</vt:lpstr>
      <vt:lpstr>Class 9 Learning Objectives</vt:lpstr>
      <vt:lpstr>Re-visit Confounding</vt:lpstr>
      <vt:lpstr>Test for Confounding (I)</vt:lpstr>
      <vt:lpstr>Test for Confounding (I)</vt:lpstr>
      <vt:lpstr>PowerPoint Presentation</vt:lpstr>
      <vt:lpstr>Test for Confounding (III)</vt:lpstr>
      <vt:lpstr>Confounding vs. Interaction </vt:lpstr>
      <vt:lpstr>Interaction</vt:lpstr>
      <vt:lpstr>Example of interaction</vt:lpstr>
      <vt:lpstr>Types of Interaction (I)</vt:lpstr>
      <vt:lpstr>Types of Interaction (II)</vt:lpstr>
      <vt:lpstr>PowerPoint Presentation</vt:lpstr>
      <vt:lpstr>Understand the Interaction (I)</vt:lpstr>
      <vt:lpstr>Understand the Interaction (II)</vt:lpstr>
      <vt:lpstr>PowerPoint Presentation</vt:lpstr>
      <vt:lpstr>Understand the Interaction (III)</vt:lpstr>
      <vt:lpstr>Summary</vt:lpstr>
      <vt:lpstr>Example: GLOW Study (I)</vt:lpstr>
      <vt:lpstr>Example: GLOW Study (II)</vt:lpstr>
      <vt:lpstr>Example: GLOW Study (III)</vt:lpstr>
      <vt:lpstr>Example: GLOW Study (III)</vt:lpstr>
      <vt:lpstr>Example: GLOW Model Coefficient Estimates</vt:lpstr>
      <vt:lpstr>Example: GLOW – Age confounder? (I)</vt:lpstr>
      <vt:lpstr>Example: GLOW – Age confounder? (II)</vt:lpstr>
      <vt:lpstr>Example: GLOW – Age effect modifier? (I)</vt:lpstr>
      <vt:lpstr>PowerPoint Presentation</vt:lpstr>
      <vt:lpstr>Class 9 Learning Objectives</vt:lpstr>
      <vt:lpstr>Example: GLOW study (IV)</vt:lpstr>
      <vt:lpstr>Example: GLOW – Interaction interpretation</vt:lpstr>
      <vt:lpstr>PowerPoint Presentation</vt:lpstr>
      <vt:lpstr>Graphically Showing Interaction</vt:lpstr>
      <vt:lpstr>Odds Ratio in the Presence of Interaction (I)</vt:lpstr>
      <vt:lpstr>Odds Ratio in the Presence of Interaction (II)</vt:lpstr>
      <vt:lpstr>Odds Ratio in the Presence of Interaction (III)</vt:lpstr>
      <vt:lpstr>Example: GLOW – Computing OR under interaction</vt:lpstr>
      <vt:lpstr>Example: GLOW – Step 1</vt:lpstr>
      <vt:lpstr>Example: GLOW – Step 2</vt:lpstr>
      <vt:lpstr>Example: GLOW – Step 3</vt:lpstr>
      <vt:lpstr>Example: GLOW – Step 4</vt:lpstr>
      <vt:lpstr>Example: GLOW – Table of ORs</vt:lpstr>
      <vt:lpstr>Plot of Odds Ratio Involving Interaction Term</vt:lpstr>
      <vt:lpstr>Graphically Showing Interaction Revisited</vt:lpstr>
      <vt:lpstr>PowerPoint Presentation</vt:lpstr>
      <vt:lpstr>Class 9 Learning Objectives</vt:lpstr>
      <vt:lpstr>PowerPoint Presentation</vt:lpstr>
      <vt:lpstr>Purposeful Selection</vt:lpstr>
      <vt:lpstr>Nicky’s small tangent about model building</vt:lpstr>
      <vt:lpstr>A Good Model is a Parsimonious Model</vt:lpstr>
      <vt:lpstr>Purposeful Selection Overview </vt:lpstr>
      <vt:lpstr>Step 1: Univariable Analysis (I)</vt:lpstr>
      <vt:lpstr>Step 1: Univariable Analysis (II)</vt:lpstr>
      <vt:lpstr>Step 2: Preliminary Variable Selection</vt:lpstr>
      <vt:lpstr>Step 3: Assess change in coefficients in the reduced model (I)</vt:lpstr>
      <vt:lpstr>Step 3: Assess change in coefficients in the reduced model (II)</vt:lpstr>
      <vt:lpstr>Step 4: Add back excluded variables to reduced model</vt:lpstr>
      <vt:lpstr>Step 5: Assessing scale for continuous variable</vt:lpstr>
      <vt:lpstr>Step 6: Check for Interactions</vt:lpstr>
      <vt:lpstr>PowerPoint Presentation</vt:lpstr>
      <vt:lpstr>Step 7: Assess Model Fit </vt:lpstr>
      <vt:lpstr>Class 9 Learning Objectives</vt:lpstr>
      <vt:lpstr>Wrap-up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Interactions and Logistic Regression Example</dc:title>
  <dc:creator>Nicky Wakim</dc:creator>
  <cp:lastModifiedBy>Nicky Wakim</cp:lastModifiedBy>
  <cp:revision>1</cp:revision>
  <dcterms:created xsi:type="dcterms:W3CDTF">2023-04-30T17:14:51Z</dcterms:created>
  <dcterms:modified xsi:type="dcterms:W3CDTF">2023-05-03T19:05:10Z</dcterms:modified>
</cp:coreProperties>
</file>